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5"/>
  </p:notesMasterIdLst>
  <p:handoutMasterIdLst>
    <p:handoutMasterId r:id="rId46"/>
  </p:handoutMasterIdLst>
  <p:sldIdLst>
    <p:sldId id="256" r:id="rId2"/>
    <p:sldId id="283" r:id="rId3"/>
    <p:sldId id="363" r:id="rId4"/>
    <p:sldId id="442" r:id="rId5"/>
    <p:sldId id="446" r:id="rId6"/>
    <p:sldId id="310" r:id="rId7"/>
    <p:sldId id="484" r:id="rId8"/>
    <p:sldId id="486" r:id="rId9"/>
    <p:sldId id="284" r:id="rId10"/>
    <p:sldId id="285" r:id="rId11"/>
    <p:sldId id="485" r:id="rId12"/>
    <p:sldId id="288" r:id="rId13"/>
    <p:sldId id="365" r:id="rId14"/>
    <p:sldId id="289" r:id="rId15"/>
    <p:sldId id="452" r:id="rId16"/>
    <p:sldId id="294" r:id="rId17"/>
    <p:sldId id="387" r:id="rId18"/>
    <p:sldId id="478" r:id="rId19"/>
    <p:sldId id="296" r:id="rId20"/>
    <p:sldId id="405" r:id="rId21"/>
    <p:sldId id="408" r:id="rId22"/>
    <p:sldId id="409" r:id="rId23"/>
    <p:sldId id="419" r:id="rId24"/>
    <p:sldId id="420" r:id="rId25"/>
    <p:sldId id="453" r:id="rId26"/>
    <p:sldId id="302" r:id="rId27"/>
    <p:sldId id="309" r:id="rId28"/>
    <p:sldId id="422" r:id="rId29"/>
    <p:sldId id="487" r:id="rId30"/>
    <p:sldId id="396" r:id="rId31"/>
    <p:sldId id="398" r:id="rId32"/>
    <p:sldId id="429" r:id="rId33"/>
    <p:sldId id="430" r:id="rId34"/>
    <p:sldId id="445" r:id="rId35"/>
    <p:sldId id="431" r:id="rId36"/>
    <p:sldId id="399" r:id="rId37"/>
    <p:sldId id="432" r:id="rId38"/>
    <p:sldId id="454" r:id="rId39"/>
    <p:sldId id="475" r:id="rId40"/>
    <p:sldId id="276" r:id="rId41"/>
    <p:sldId id="282" r:id="rId42"/>
    <p:sldId id="277" r:id="rId43"/>
    <p:sldId id="464"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modifyVerifier cryptProviderType="rsaAES" cryptAlgorithmClass="hash" cryptAlgorithmType="typeAny" cryptAlgorithmSid="14" spinCount="100000" saltData="5A0vEhnbokBMfMg6kWnkuA==" hashData="nOkTvFrPeIsm+06U4gtiSBX5jKsEjKKofCciV3q8T0VqfzlrbzkD3zoBNiE/XPtSD9CqKTu76jBHs8T9FXWhO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6" autoAdjust="0"/>
    <p:restoredTop sz="94662" autoAdjust="0"/>
  </p:normalViewPr>
  <p:slideViewPr>
    <p:cSldViewPr>
      <p:cViewPr>
        <p:scale>
          <a:sx n="90" d="100"/>
          <a:sy n="90" d="100"/>
        </p:scale>
        <p:origin x="94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F639460-3EF0-4981-8E81-C3112FC72F52}" type="slidenum">
              <a:rPr lang="en-US" altLang="en-US"/>
              <a:pPr>
                <a:defRPr/>
              </a:pPr>
              <a:t>‹#›</a:t>
            </a:fld>
            <a:endParaRPr lang="en-US" altLang="en-US"/>
          </a:p>
        </p:txBody>
      </p:sp>
    </p:spTree>
    <p:extLst>
      <p:ext uri="{BB962C8B-B14F-4D97-AF65-F5344CB8AC3E}">
        <p14:creationId xmlns:p14="http://schemas.microsoft.com/office/powerpoint/2010/main" val="2608105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ECB2B0C-6DD6-4345-B8C9-0077EB3C1888}" type="slidenum">
              <a:rPr lang="en-US" altLang="en-US"/>
              <a:pPr>
                <a:defRPr/>
              </a:pPr>
              <a:t>‹#›</a:t>
            </a:fld>
            <a:endParaRPr lang="en-US" altLang="en-US"/>
          </a:p>
        </p:txBody>
      </p:sp>
    </p:spTree>
    <p:extLst>
      <p:ext uri="{BB962C8B-B14F-4D97-AF65-F5344CB8AC3E}">
        <p14:creationId xmlns:p14="http://schemas.microsoft.com/office/powerpoint/2010/main" val="3608639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200" y="64008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algn="ctr" eaLnBrk="0" fontAlgn="base" hangingPunct="0">
              <a:spcBef>
                <a:spcPct val="0"/>
              </a:spcBef>
              <a:spcAft>
                <a:spcPct val="0"/>
              </a:spcAft>
              <a:defRPr>
                <a:solidFill>
                  <a:schemeClr val="tx1"/>
                </a:solidFill>
                <a:latin typeface="Trebuchet MS" panose="020B0603020202020204" pitchFamily="34" charset="0"/>
              </a:defRPr>
            </a:lvl6pPr>
            <a:lvl7pPr marL="2971800" indent="-228600" algn="ctr" eaLnBrk="0" fontAlgn="base" hangingPunct="0">
              <a:spcBef>
                <a:spcPct val="0"/>
              </a:spcBef>
              <a:spcAft>
                <a:spcPct val="0"/>
              </a:spcAft>
              <a:defRPr>
                <a:solidFill>
                  <a:schemeClr val="tx1"/>
                </a:solidFill>
                <a:latin typeface="Trebuchet MS" panose="020B0603020202020204" pitchFamily="34" charset="0"/>
              </a:defRPr>
            </a:lvl7pPr>
            <a:lvl8pPr marL="3429000" indent="-228600" algn="ctr" eaLnBrk="0" fontAlgn="base" hangingPunct="0">
              <a:spcBef>
                <a:spcPct val="0"/>
              </a:spcBef>
              <a:spcAft>
                <a:spcPct val="0"/>
              </a:spcAft>
              <a:defRPr>
                <a:solidFill>
                  <a:schemeClr val="tx1"/>
                </a:solidFill>
                <a:latin typeface="Trebuchet MS" panose="020B0603020202020204" pitchFamily="34" charset="0"/>
              </a:defRPr>
            </a:lvl8pPr>
            <a:lvl9pPr marL="3886200" indent="-228600" algn="ctr"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ro-RO" sz="1000" smtClean="0">
                <a:latin typeface="Arial Narrow" panose="020B0606020202030204" pitchFamily="34" charset="0"/>
              </a:rPr>
              <a:t>Copyright </a:t>
            </a:r>
            <a:r>
              <a:rPr lang="en-US" altLang="ro-RO" sz="1000" smtClean="0">
                <a:latin typeface="Arial Narrow" panose="020B0606020202030204" pitchFamily="34" charset="0"/>
                <a:cs typeface="Arial" panose="020B0604020202020204" pitchFamily="34" charset="0"/>
              </a:rPr>
              <a:t>© </a:t>
            </a:r>
            <a:r>
              <a:rPr lang="en-US" altLang="ro-RO" sz="1000" smtClean="0">
                <a:latin typeface="Arial Narrow" panose="020B0606020202030204" pitchFamily="34" charset="0"/>
              </a:rPr>
              <a:t>Test</a:t>
            </a:r>
            <a:r>
              <a:rPr lang="ro-RO" altLang="ro-RO" sz="1000" smtClean="0">
                <a:latin typeface="Arial Narrow" panose="020B0606020202030204" pitchFamily="34" charset="0"/>
              </a:rPr>
              <a:t>C</a:t>
            </a:r>
            <a:r>
              <a:rPr lang="en-US" altLang="ro-RO" sz="1000" smtClean="0">
                <a:latin typeface="Arial Narrow" panose="020B0606020202030204" pitchFamily="34" charset="0"/>
              </a:rPr>
              <a:t>entral, 20</a:t>
            </a:r>
            <a:r>
              <a:rPr lang="ro-RO" altLang="ro-RO" sz="1000" smtClean="0">
                <a:latin typeface="Arial Narrow" panose="020B0606020202030204" pitchFamily="34" charset="0"/>
              </a:rPr>
              <a:t>14</a:t>
            </a:r>
            <a:endParaRPr lang="en-US" altLang="ro-RO" sz="1000" smtClean="0">
              <a:latin typeface="Arial Narrow" panose="020B0606020202030204" pitchFamily="34" charset="0"/>
            </a:endParaRPr>
          </a:p>
          <a:p>
            <a:pPr eaLnBrk="1" hangingPunct="1">
              <a:defRPr/>
            </a:pPr>
            <a:fld id="{B6359353-189D-4CD2-A396-AFC44DDC10CF}" type="slidenum">
              <a:rPr lang="en-US" altLang="ro-RO" sz="1000" smtClean="0">
                <a:latin typeface="Arial Narrow" panose="020B0606020202030204" pitchFamily="34" charset="0"/>
              </a:rPr>
              <a:pPr eaLnBrk="1" hangingPunct="1">
                <a:defRPr/>
              </a:pPr>
              <a:t>‹#›</a:t>
            </a:fld>
            <a:endParaRPr lang="en-US" altLang="ro-RO" sz="800" smtClean="0">
              <a:latin typeface="Tahoma" panose="020B0604030504040204" pitchFamily="34" charset="0"/>
            </a:endParaRPr>
          </a:p>
        </p:txBody>
      </p:sp>
      <p:sp>
        <p:nvSpPr>
          <p:cNvPr id="29698" name="Rectangle 2"/>
          <p:cNvSpPr>
            <a:spLocks noGrp="1" noChangeArrowheads="1"/>
          </p:cNvSpPr>
          <p:nvPr>
            <p:ph type="ctrTitle"/>
          </p:nvPr>
        </p:nvSpPr>
        <p:spPr>
          <a:xfrm>
            <a:off x="152400" y="1143000"/>
            <a:ext cx="6400800" cy="1447800"/>
          </a:xfrm>
        </p:spPr>
        <p:txBody>
          <a:bodyPr/>
          <a:lstStyle>
            <a:lvl1pPr>
              <a:defRPr>
                <a:solidFill>
                  <a:srgbClr val="4D4D4D"/>
                </a:solidFill>
              </a:defRPr>
            </a:lvl1pPr>
          </a:lstStyle>
          <a:p>
            <a:pPr lvl="0"/>
            <a:r>
              <a:rPr lang="en-US" noProof="0" smtClean="0"/>
              <a:t>Titlul Mare</a:t>
            </a:r>
          </a:p>
        </p:txBody>
      </p:sp>
      <p:sp>
        <p:nvSpPr>
          <p:cNvPr id="29699" name="Rectangle 3"/>
          <p:cNvSpPr>
            <a:spLocks noGrp="1" noChangeArrowheads="1"/>
          </p:cNvSpPr>
          <p:nvPr>
            <p:ph type="subTitle" idx="1"/>
          </p:nvPr>
        </p:nvSpPr>
        <p:spPr>
          <a:xfrm>
            <a:off x="152400" y="2743200"/>
            <a:ext cx="6400800" cy="2895600"/>
          </a:xfrm>
        </p:spPr>
        <p:txBody>
          <a:bodyPr/>
          <a:lstStyle>
            <a:lvl1pPr marL="0" indent="0">
              <a:buFont typeface="Wingdings 2" pitchFamily="18" charset="2"/>
              <a:buNone/>
              <a:defRPr sz="2400">
                <a:latin typeface="Trebuchet MS" pitchFamily="34" charset="0"/>
              </a:defRPr>
            </a:lvl1pPr>
          </a:lstStyle>
          <a:p>
            <a:pPr lvl="0"/>
            <a:endParaRPr lang="en-US" noProof="0" smtClean="0"/>
          </a:p>
          <a:p>
            <a:pPr lvl="0"/>
            <a:endParaRPr lang="en-US" noProof="0" smtClean="0"/>
          </a:p>
          <a:p>
            <a:pPr lvl="0"/>
            <a:endParaRPr lang="en-US" noProof="0" smtClean="0"/>
          </a:p>
          <a:p>
            <a:pPr lvl="0"/>
            <a:r>
              <a:rPr lang="en-US" noProof="0" smtClean="0"/>
              <a:t>Subtitlu mic. Dah</a:t>
            </a:r>
          </a:p>
        </p:txBody>
      </p:sp>
    </p:spTree>
    <p:extLst>
      <p:ext uri="{BB962C8B-B14F-4D97-AF65-F5344CB8AC3E}">
        <p14:creationId xmlns:p14="http://schemas.microsoft.com/office/powerpoint/2010/main" val="23017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Footer Placeholder 3"/>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FB346B72-98CB-4F96-82DF-5E8D3821EAB0}"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11164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838200"/>
            <a:ext cx="2171700" cy="53340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228600" y="838200"/>
            <a:ext cx="63627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Footer Placeholder 3"/>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0D960A49-CC89-48CC-BCA5-A41ADD327419}"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27058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533400"/>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228600" y="1447800"/>
            <a:ext cx="4267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447800"/>
            <a:ext cx="4267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Footer Placeholder 4"/>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41EE7F47-2D08-483F-A10B-203593D4F46F}"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255071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Footer Placeholder 3"/>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EB09344B-E924-4FCF-95D5-0AA638C960D0}"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339736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D3CB4473-0100-41FE-9906-02FCB1D393A4}"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246265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228600" y="14478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4478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Footer Placeholder 4"/>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B3E16D23-8B67-4185-B2CF-8C46302A9734}"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277772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Footer Placeholder 6"/>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FA50B405-6640-4324-8D95-14622BE7DCAD}"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134416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Footer Placeholder 2"/>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9BA8BEF8-7876-4EF3-88FC-8F5215576A6E}"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408368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6FA9A4B3-BF12-4FAC-AB3C-71137BF7ECCD}"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225713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B9248411-8435-4F60-9D20-B57D8F0B5E91}"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236372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r">
              <a:defRPr sz="800">
                <a:latin typeface="Tahoma" panose="020B0604030504040204" pitchFamily="34" charset="0"/>
              </a:defRPr>
            </a:lvl1pPr>
          </a:lstStyle>
          <a:p>
            <a:pPr>
              <a:defRPr/>
            </a:pPr>
            <a:r>
              <a:rPr lang="en-US" altLang="en-US" sz="1000">
                <a:latin typeface="Arial Narrow" panose="020B0606020202030204" pitchFamily="34" charset="0"/>
              </a:rPr>
              <a:t>Copyright </a:t>
            </a:r>
            <a:r>
              <a:rPr lang="en-US" altLang="en-US" sz="1000">
                <a:latin typeface="Arial Narrow" panose="020B0606020202030204" pitchFamily="34" charset="0"/>
                <a:cs typeface="Arial" panose="020B0604020202020204" pitchFamily="34" charset="0"/>
              </a:rPr>
              <a:t>©</a:t>
            </a:r>
            <a:r>
              <a:rPr lang="ro-RO" altLang="en-US" sz="1000">
                <a:latin typeface="Arial" panose="020B0604020202020204" pitchFamily="34" charset="0"/>
                <a:cs typeface="Arial" panose="020B0604020202020204" pitchFamily="34" charset="0"/>
              </a:rPr>
              <a:t> </a:t>
            </a:r>
            <a:r>
              <a:rPr lang="en-US" altLang="en-US" sz="1000">
                <a:latin typeface="Arial Narrow" panose="020B0606020202030204" pitchFamily="34" charset="0"/>
              </a:rPr>
              <a:t>Test</a:t>
            </a:r>
            <a:r>
              <a:rPr lang="ro-RO" altLang="en-US" sz="1000">
                <a:latin typeface="Arial Narrow" panose="020B0606020202030204" pitchFamily="34" charset="0"/>
              </a:rPr>
              <a:t>C</a:t>
            </a:r>
            <a:r>
              <a:rPr lang="en-US" altLang="en-US" sz="1000">
                <a:latin typeface="Arial Narrow" panose="020B0606020202030204" pitchFamily="34" charset="0"/>
              </a:rPr>
              <a:t>entral, 20</a:t>
            </a:r>
            <a:r>
              <a:rPr lang="ro-RO" altLang="en-US" sz="1000">
                <a:latin typeface="Arial Narrow" panose="020B0606020202030204" pitchFamily="34" charset="0"/>
              </a:rPr>
              <a:t>11</a:t>
            </a:r>
            <a:endParaRPr lang="en-US" altLang="en-US" sz="1000">
              <a:latin typeface="Arial Narrow" panose="020B0606020202030204" pitchFamily="34" charset="0"/>
            </a:endParaRPr>
          </a:p>
          <a:p>
            <a:pPr>
              <a:defRPr/>
            </a:pPr>
            <a:fld id="{3145B218-CCF0-4A64-AA43-AF0DB91FCC55}" type="slidenum">
              <a:rPr lang="en-US" altLang="en-US" sz="1000">
                <a:latin typeface="Arial Narrow" panose="020B0606020202030204" pitchFamily="34" charset="0"/>
              </a:rPr>
              <a:pPr>
                <a:defRPr/>
              </a:pPr>
              <a:t>‹#›</a:t>
            </a:fld>
            <a:endParaRPr lang="en-US" altLang="en-US" sz="1000">
              <a:latin typeface="Arial Narrow" panose="020B0606020202030204" pitchFamily="34" charset="0"/>
            </a:endParaRPr>
          </a:p>
          <a:p>
            <a:pPr algn="ctr">
              <a:defRPr/>
            </a:pPr>
            <a:endParaRPr lang="en-US" altLang="en-US"/>
          </a:p>
        </p:txBody>
      </p:sp>
    </p:spTree>
    <p:extLst>
      <p:ext uri="{BB962C8B-B14F-4D97-AF65-F5344CB8AC3E}">
        <p14:creationId xmlns:p14="http://schemas.microsoft.com/office/powerpoint/2010/main" val="281111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o-RO" smtClean="0"/>
              <a:t>Nume Slide. Explicatie</a:t>
            </a:r>
          </a:p>
        </p:txBody>
      </p:sp>
      <p:sp>
        <p:nvSpPr>
          <p:cNvPr id="1027" name="Rectangle 3"/>
          <p:cNvSpPr>
            <a:spLocks noGrp="1" noChangeArrowheads="1"/>
          </p:cNvSpPr>
          <p:nvPr>
            <p:ph type="body" idx="1"/>
          </p:nvPr>
        </p:nvSpPr>
        <p:spPr bwMode="auto">
          <a:xfrm>
            <a:off x="228600" y="1447800"/>
            <a:ext cx="8686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en-US" altLang="ro-RO" smtClean="0"/>
              <a:t>Scris mai mic</a:t>
            </a:r>
            <a:endParaRPr lang="ro-RO" altLang="ro-RO" smtClean="0"/>
          </a:p>
          <a:p>
            <a:pPr lvl="2"/>
            <a:r>
              <a:rPr lang="en-US" altLang="ro-RO" smtClean="0"/>
              <a:t>Scris si mai mic</a:t>
            </a:r>
            <a:endParaRPr lang="ro-RO" altLang="ro-RO" smtClean="0"/>
          </a:p>
          <a:p>
            <a:pPr lvl="3"/>
            <a:r>
              <a:rPr lang="en-US" altLang="ro-RO" smtClean="0"/>
              <a:t>Scris cel mai mic</a:t>
            </a:r>
          </a:p>
          <a:p>
            <a:pPr lvl="4"/>
            <a:r>
              <a:rPr lang="en-US" altLang="ro-RO" smtClean="0"/>
              <a:t>Scris miicmic</a:t>
            </a:r>
          </a:p>
        </p:txBody>
      </p:sp>
      <p:sp>
        <p:nvSpPr>
          <p:cNvPr id="28676" name="Rectangle 4"/>
          <p:cNvSpPr>
            <a:spLocks noGrp="1" noChangeArrowheads="1"/>
          </p:cNvSpPr>
          <p:nvPr>
            <p:ph type="ftr" sz="quarter" idx="3"/>
          </p:nvPr>
        </p:nvSpPr>
        <p:spPr bwMode="auto">
          <a:xfrm>
            <a:off x="6781800" y="64008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Narrow" panose="020B0606020202030204" pitchFamily="34" charset="0"/>
              </a:defRPr>
            </a:lvl1pPr>
          </a:lstStyle>
          <a:p>
            <a:pPr algn="r">
              <a:defRPr/>
            </a:pPr>
            <a:r>
              <a:rPr lang="en-US" altLang="en-US"/>
              <a:t>Copyright </a:t>
            </a:r>
            <a:r>
              <a:rPr lang="en-US" altLang="en-US">
                <a:cs typeface="Arial" panose="020B0604020202020204" pitchFamily="34" charset="0"/>
              </a:rPr>
              <a:t>©</a:t>
            </a:r>
            <a:r>
              <a:rPr lang="ro-RO" altLang="en-US">
                <a:latin typeface="Arial" panose="020B0604020202020204" pitchFamily="34" charset="0"/>
                <a:cs typeface="Arial" panose="020B0604020202020204" pitchFamily="34" charset="0"/>
              </a:rPr>
              <a:t> </a:t>
            </a:r>
            <a:r>
              <a:rPr lang="en-US" altLang="en-US"/>
              <a:t>Test</a:t>
            </a:r>
            <a:r>
              <a:rPr lang="ro-RO" altLang="en-US"/>
              <a:t>C</a:t>
            </a:r>
            <a:r>
              <a:rPr lang="en-US" altLang="en-US"/>
              <a:t>entral, 20</a:t>
            </a:r>
            <a:r>
              <a:rPr lang="ro-RO" altLang="en-US"/>
              <a:t>14</a:t>
            </a:r>
            <a:endParaRPr lang="en-US" altLang="en-US"/>
          </a:p>
          <a:p>
            <a:pPr algn="r">
              <a:defRPr/>
            </a:pPr>
            <a:fld id="{1881CCF3-2032-43A1-8D89-BF14801EA363}" type="slidenum">
              <a:rPr lang="en-US" altLang="en-US"/>
              <a:pPr algn="r">
                <a:defRPr/>
              </a:pPr>
              <a:t>‹#›</a:t>
            </a:fld>
            <a:endParaRPr lang="en-US" altLang="en-US"/>
          </a:p>
          <a:p>
            <a:pPr>
              <a:defRPr/>
            </a:pPr>
            <a:endParaRPr lang="en-US" altLang="en-US" sz="800">
              <a:latin typeface="Tahoma" panose="020B0604030504040204" pitchFamily="34" charset="0"/>
            </a:endParaRPr>
          </a:p>
        </p:txBody>
      </p:sp>
      <p:sp>
        <p:nvSpPr>
          <p:cNvPr id="1029" name="Line 5"/>
          <p:cNvSpPr>
            <a:spLocks noChangeShapeType="1"/>
          </p:cNvSpPr>
          <p:nvPr/>
        </p:nvSpPr>
        <p:spPr bwMode="auto">
          <a:xfrm>
            <a:off x="152400" y="6400800"/>
            <a:ext cx="8839200"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0" name="Line 6"/>
          <p:cNvSpPr>
            <a:spLocks noChangeShapeType="1"/>
          </p:cNvSpPr>
          <p:nvPr/>
        </p:nvSpPr>
        <p:spPr bwMode="auto">
          <a:xfrm>
            <a:off x="152400" y="533400"/>
            <a:ext cx="8686800"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rebuchet MS" pitchFamily="34" charset="0"/>
        </a:defRPr>
      </a:lvl2pPr>
      <a:lvl3pPr algn="l" rtl="0" eaLnBrk="0" fontAlgn="base" hangingPunct="0">
        <a:spcBef>
          <a:spcPct val="0"/>
        </a:spcBef>
        <a:spcAft>
          <a:spcPct val="0"/>
        </a:spcAft>
        <a:defRPr sz="2800">
          <a:solidFill>
            <a:schemeClr val="tx2"/>
          </a:solidFill>
          <a:latin typeface="Trebuchet MS" pitchFamily="34" charset="0"/>
        </a:defRPr>
      </a:lvl3pPr>
      <a:lvl4pPr algn="l" rtl="0" eaLnBrk="0" fontAlgn="base" hangingPunct="0">
        <a:spcBef>
          <a:spcPct val="0"/>
        </a:spcBef>
        <a:spcAft>
          <a:spcPct val="0"/>
        </a:spcAft>
        <a:defRPr sz="2800">
          <a:solidFill>
            <a:schemeClr val="tx2"/>
          </a:solidFill>
          <a:latin typeface="Trebuchet MS" pitchFamily="34" charset="0"/>
        </a:defRPr>
      </a:lvl4pPr>
      <a:lvl5pPr algn="l" rtl="0" eaLnBrk="0" fontAlgn="base" hangingPunct="0">
        <a:spcBef>
          <a:spcPct val="0"/>
        </a:spcBef>
        <a:spcAft>
          <a:spcPct val="0"/>
        </a:spcAft>
        <a:defRPr sz="2800">
          <a:solidFill>
            <a:schemeClr val="tx2"/>
          </a:solidFill>
          <a:latin typeface="Trebuchet MS" pitchFamily="34" charset="0"/>
        </a:defRPr>
      </a:lvl5pPr>
      <a:lvl6pPr marL="457200" algn="l" rtl="0" fontAlgn="base">
        <a:spcBef>
          <a:spcPct val="0"/>
        </a:spcBef>
        <a:spcAft>
          <a:spcPct val="0"/>
        </a:spcAft>
        <a:defRPr sz="2800">
          <a:solidFill>
            <a:schemeClr val="tx2"/>
          </a:solidFill>
          <a:latin typeface="Trebuchet MS" pitchFamily="34" charset="0"/>
        </a:defRPr>
      </a:lvl6pPr>
      <a:lvl7pPr marL="914400" algn="l" rtl="0" fontAlgn="base">
        <a:spcBef>
          <a:spcPct val="0"/>
        </a:spcBef>
        <a:spcAft>
          <a:spcPct val="0"/>
        </a:spcAft>
        <a:defRPr sz="2800">
          <a:solidFill>
            <a:schemeClr val="tx2"/>
          </a:solidFill>
          <a:latin typeface="Trebuchet MS" pitchFamily="34" charset="0"/>
        </a:defRPr>
      </a:lvl7pPr>
      <a:lvl8pPr marL="1371600" algn="l" rtl="0" fontAlgn="base">
        <a:spcBef>
          <a:spcPct val="0"/>
        </a:spcBef>
        <a:spcAft>
          <a:spcPct val="0"/>
        </a:spcAft>
        <a:defRPr sz="2800">
          <a:solidFill>
            <a:schemeClr val="tx2"/>
          </a:solidFill>
          <a:latin typeface="Trebuchet MS" pitchFamily="34" charset="0"/>
        </a:defRPr>
      </a:lvl8pPr>
      <a:lvl9pPr marL="1828800" algn="l" rtl="0" fontAlgn="base">
        <a:spcBef>
          <a:spcPct val="0"/>
        </a:spcBef>
        <a:spcAft>
          <a:spcPct val="0"/>
        </a:spcAft>
        <a:defRPr sz="2800">
          <a:solidFill>
            <a:schemeClr val="tx2"/>
          </a:solidFill>
          <a:latin typeface="Trebuchet MS" pitchFamily="34" charset="0"/>
        </a:defRPr>
      </a:lvl9pPr>
    </p:titleStyle>
    <p:bodyStyle>
      <a:lvl1pPr marL="228600" indent="-228600" algn="l" rtl="0" eaLnBrk="0" fontAlgn="base" hangingPunct="0">
        <a:spcBef>
          <a:spcPct val="20000"/>
        </a:spcBef>
        <a:spcAft>
          <a:spcPct val="0"/>
        </a:spcAft>
        <a:buClr>
          <a:schemeClr val="bg2"/>
        </a:buClr>
        <a:buSzPct val="70000"/>
        <a:buFont typeface="Wingdings 2" panose="05020102010507070707" pitchFamily="18" charset="2"/>
        <a:buChar char="8"/>
        <a:defRPr sz="2800">
          <a:solidFill>
            <a:srgbClr val="292929"/>
          </a:solidFill>
          <a:latin typeface="+mn-lt"/>
          <a:ea typeface="+mn-ea"/>
          <a:cs typeface="+mn-cs"/>
        </a:defRPr>
      </a:lvl1pPr>
      <a:lvl2pPr marL="685800" indent="-228600" algn="l" rtl="0" eaLnBrk="0" fontAlgn="base" hangingPunct="0">
        <a:spcBef>
          <a:spcPct val="20000"/>
        </a:spcBef>
        <a:spcAft>
          <a:spcPct val="0"/>
        </a:spcAft>
        <a:buClr>
          <a:schemeClr val="bg2"/>
        </a:buClr>
        <a:buSzPct val="70000"/>
        <a:buFont typeface="Wingdings 2" panose="05020102010507070707" pitchFamily="18" charset="2"/>
        <a:buChar char="8"/>
        <a:defRPr sz="2000">
          <a:solidFill>
            <a:srgbClr val="292929"/>
          </a:solidFill>
          <a:latin typeface="+mj-lt"/>
        </a:defRPr>
      </a:lvl2pPr>
      <a:lvl3pPr marL="1143000" indent="-222250" algn="l" rtl="0" eaLnBrk="0" fontAlgn="base" hangingPunct="0">
        <a:spcBef>
          <a:spcPct val="20000"/>
        </a:spcBef>
        <a:spcAft>
          <a:spcPct val="0"/>
        </a:spcAft>
        <a:buClr>
          <a:schemeClr val="bg2"/>
        </a:buClr>
        <a:buSzPct val="70000"/>
        <a:buFont typeface="Wingdings 2" panose="05020102010507070707" pitchFamily="18" charset="2"/>
        <a:buChar char="8"/>
        <a:defRPr>
          <a:solidFill>
            <a:srgbClr val="292929"/>
          </a:solidFill>
          <a:latin typeface="+mj-lt"/>
        </a:defRPr>
      </a:lvl3pPr>
      <a:lvl4pPr marL="1600200" indent="-228600" algn="l" rtl="0" eaLnBrk="0" fontAlgn="base" hangingPunct="0">
        <a:spcBef>
          <a:spcPct val="20000"/>
        </a:spcBef>
        <a:spcAft>
          <a:spcPct val="0"/>
        </a:spcAft>
        <a:buClr>
          <a:schemeClr val="bg2"/>
        </a:buClr>
        <a:buSzPct val="70000"/>
        <a:buFont typeface="Wingdings 2" panose="05020102010507070707" pitchFamily="18" charset="2"/>
        <a:buChar char="8"/>
        <a:defRPr sz="1600">
          <a:solidFill>
            <a:srgbClr val="292929"/>
          </a:solidFill>
          <a:latin typeface="+mj-lt"/>
        </a:defRPr>
      </a:lvl4pPr>
      <a:lvl5pPr marL="2057400" indent="-228600" algn="l" rtl="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mj-lt"/>
        </a:defRPr>
      </a:lvl5pPr>
      <a:lvl6pPr marL="25146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6pPr>
      <a:lvl7pPr marL="29718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7pPr>
      <a:lvl8pPr marL="34290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8pPr>
      <a:lvl9pPr marL="3886200" indent="-228600" algn="l" rtl="0" fontAlgn="base">
        <a:spcBef>
          <a:spcPct val="20000"/>
        </a:spcBef>
        <a:spcAft>
          <a:spcPct val="0"/>
        </a:spcAft>
        <a:buClr>
          <a:schemeClr val="bg2"/>
        </a:buClr>
        <a:buSzPct val="70000"/>
        <a:buFont typeface="Wingdings 2" pitchFamily="18" charset="2"/>
        <a:buChar char="8"/>
        <a:defRPr sz="1400">
          <a:solidFill>
            <a:schemeClr val="tx1"/>
          </a:solidFill>
          <a:latin typeface="+mj-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estcentral.ro/" TargetMode="External"/><Relationship Id="rId2" Type="http://schemas.openxmlformats.org/officeDocument/2006/relationships/hyperlink" Target="http://www.pearsonclinica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1143000"/>
            <a:ext cx="7315200" cy="2133600"/>
          </a:xfrm>
        </p:spPr>
        <p:txBody>
          <a:bodyPr/>
          <a:lstStyle/>
          <a:p>
            <a:pPr eaLnBrk="1" hangingPunct="1"/>
            <a:r>
              <a:rPr lang="ro-RO" altLang="ro-RO" b="1" dirty="0" smtClean="0"/>
              <a:t/>
            </a:r>
            <a:br>
              <a:rPr lang="ro-RO" altLang="ro-RO" b="1" dirty="0" smtClean="0"/>
            </a:br>
            <a:r>
              <a:rPr lang="ro-RO" altLang="ro-RO" b="1" dirty="0" smtClean="0"/>
              <a:t>Quality of Life Inventory</a:t>
            </a:r>
            <a:r>
              <a:rPr lang="en-US" altLang="ro-RO" b="1" dirty="0" smtClean="0"/>
              <a:t> </a:t>
            </a:r>
            <a:r>
              <a:rPr lang="ro-RO" altLang="ro-RO" b="1" dirty="0" smtClean="0"/>
              <a:t/>
            </a:r>
            <a:br>
              <a:rPr lang="ro-RO" altLang="ro-RO" b="1" dirty="0" smtClean="0"/>
            </a:br>
            <a:r>
              <a:rPr lang="ro-RO" altLang="ro-RO" sz="2000" b="1" dirty="0" smtClean="0"/>
              <a:t>Inventarul Calității Vieții</a:t>
            </a:r>
            <a:r>
              <a:rPr lang="ro-RO" altLang="ro-RO" sz="2000" dirty="0" smtClean="0"/>
              <a:t/>
            </a:r>
            <a:br>
              <a:rPr lang="ro-RO" altLang="ro-RO" sz="2000" dirty="0" smtClean="0"/>
            </a:br>
            <a:r>
              <a:rPr lang="ro-RO" altLang="ro-RO" sz="1800" dirty="0" smtClean="0"/>
              <a:t>(QOLI)</a:t>
            </a:r>
            <a:r>
              <a:rPr lang="ro-RO" altLang="ro-RO" dirty="0" smtClean="0"/>
              <a:t> </a:t>
            </a:r>
            <a:r>
              <a:rPr lang="en-US" altLang="ro-RO" dirty="0" smtClean="0"/>
              <a:t/>
            </a:r>
            <a:br>
              <a:rPr lang="en-US" altLang="ro-RO" dirty="0" smtClean="0"/>
            </a:br>
            <a:endParaRPr lang="en-US" altLang="ro-RO" dirty="0" smtClean="0"/>
          </a:p>
        </p:txBody>
      </p:sp>
      <p:sp>
        <p:nvSpPr>
          <p:cNvPr id="16387" name="Rectangle 3"/>
          <p:cNvSpPr>
            <a:spLocks noGrp="1" noChangeArrowheads="1"/>
          </p:cNvSpPr>
          <p:nvPr>
            <p:ph type="subTitle" idx="1"/>
          </p:nvPr>
        </p:nvSpPr>
        <p:spPr/>
        <p:txBody>
          <a:bodyPr/>
          <a:lstStyle/>
          <a:p>
            <a:pPr eaLnBrk="1" hangingPunct="1">
              <a:spcBef>
                <a:spcPct val="0"/>
              </a:spcBef>
              <a:buClrTx/>
              <a:buSzTx/>
              <a:buFontTx/>
              <a:buNone/>
            </a:pPr>
            <a:endParaRPr lang="ro-RO" altLang="ro-RO" smtClean="0"/>
          </a:p>
          <a:p>
            <a:pPr eaLnBrk="1" hangingPunct="1">
              <a:spcBef>
                <a:spcPct val="0"/>
              </a:spcBef>
              <a:buClrTx/>
              <a:buSzTx/>
              <a:buFontTx/>
              <a:buNone/>
            </a:pPr>
            <a:r>
              <a:rPr lang="en-US" altLang="ro-RO" sz="1600" smtClean="0"/>
              <a:t>- descrierea instrumentului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7BB21279-181B-41E8-81F2-1794BD22F374}" type="slidenum">
              <a:rPr lang="en-US" altLang="ro-RO" sz="1000" smtClean="0">
                <a:solidFill>
                  <a:schemeClr val="tx1"/>
                </a:solidFill>
                <a:latin typeface="Arial Narrow" panose="020B0606020202030204" pitchFamily="34" charset="0"/>
              </a:rPr>
              <a:pPr>
                <a:spcBef>
                  <a:spcPct val="0"/>
                </a:spcBef>
                <a:buClrTx/>
                <a:buSzTx/>
                <a:buFontTx/>
                <a:buNone/>
              </a:pPr>
              <a:t>10</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5603" name="Rectangle 2"/>
          <p:cNvSpPr>
            <a:spLocks noGrp="1" noChangeArrowheads="1"/>
          </p:cNvSpPr>
          <p:nvPr>
            <p:ph type="title"/>
          </p:nvPr>
        </p:nvSpPr>
        <p:spPr/>
        <p:txBody>
          <a:bodyPr/>
          <a:lstStyle/>
          <a:p>
            <a:pPr eaLnBrk="1" hangingPunct="1"/>
            <a:r>
              <a:rPr lang="ro-RO" altLang="ro-RO" smtClean="0"/>
              <a:t>3. Scopul și caracteristicile (I)</a:t>
            </a:r>
            <a:endParaRPr lang="en-US" altLang="ro-RO" smtClean="0"/>
          </a:p>
        </p:txBody>
      </p:sp>
      <p:sp>
        <p:nvSpPr>
          <p:cNvPr id="25604" name="Rectangle 3"/>
          <p:cNvSpPr>
            <a:spLocks noGrp="1" noChangeArrowheads="1"/>
          </p:cNvSpPr>
          <p:nvPr>
            <p:ph type="body" idx="1"/>
          </p:nvPr>
        </p:nvSpPr>
        <p:spPr>
          <a:xfrm>
            <a:off x="228600" y="1295400"/>
            <a:ext cx="8229600" cy="5105400"/>
          </a:xfrm>
        </p:spPr>
        <p:txBody>
          <a:bodyPr/>
          <a:lstStyle/>
          <a:p>
            <a:pPr algn="just" eaLnBrk="1" hangingPunct="1"/>
            <a:r>
              <a:rPr lang="ro-RO" altLang="en-US" sz="1600" b="1" dirty="0" smtClean="0">
                <a:latin typeface="Trebuchet MS" panose="020B0603020202020204" pitchFamily="34" charset="0"/>
              </a:rPr>
              <a:t>Scopurile </a:t>
            </a:r>
            <a:r>
              <a:rPr lang="ro-RO" altLang="en-US" sz="1600" b="1" dirty="0" smtClean="0">
                <a:latin typeface="Trebuchet MS" panose="020B0603020202020204" pitchFamily="34" charset="0"/>
              </a:rPr>
              <a:t>dezvoltării QOLI sunt:</a:t>
            </a:r>
          </a:p>
          <a:p>
            <a:pPr lvl="1" algn="just" eaLnBrk="1" hangingPunct="1"/>
            <a:endParaRPr lang="ro-RO" altLang="en-US" sz="1200" dirty="0" smtClean="0"/>
          </a:p>
          <a:p>
            <a:pPr algn="just" eaLnBrk="1" hangingPunct="1"/>
            <a:r>
              <a:rPr lang="ro-RO" altLang="en-US" sz="1200" b="1" dirty="0" smtClean="0">
                <a:solidFill>
                  <a:srgbClr val="FF0000"/>
                </a:solidFill>
                <a:latin typeface="Trebuchet MS" panose="020B0603020202020204" pitchFamily="34" charset="0"/>
              </a:rPr>
              <a:t>I. </a:t>
            </a:r>
            <a:r>
              <a:rPr lang="vi-VN" altLang="en-US" sz="1200" b="1" dirty="0" smtClean="0">
                <a:solidFill>
                  <a:srgbClr val="FF0000"/>
                </a:solidFill>
                <a:latin typeface="Trebuchet MS" panose="020B0603020202020204" pitchFamily="34" charset="0"/>
              </a:rPr>
              <a:t>Calitatea vieții: </a:t>
            </a:r>
            <a:r>
              <a:rPr lang="ro-RO" altLang="en-US" sz="1200" b="1" dirty="0" smtClean="0">
                <a:solidFill>
                  <a:srgbClr val="FF0000"/>
                </a:solidFill>
                <a:latin typeface="Trebuchet MS" panose="020B0603020202020204" pitchFamily="34" charset="0"/>
              </a:rPr>
              <a:t>este un</a:t>
            </a:r>
            <a:r>
              <a:rPr lang="vi-VN" altLang="en-US" sz="1200" b="1" dirty="0" smtClean="0">
                <a:solidFill>
                  <a:srgbClr val="FF0000"/>
                </a:solidFill>
                <a:latin typeface="Trebuchet MS" panose="020B0603020202020204" pitchFamily="34" charset="0"/>
              </a:rPr>
              <a:t> nou criteriu pentru</a:t>
            </a:r>
            <a:r>
              <a:rPr lang="ro-RO" altLang="en-US" sz="1200" b="1" dirty="0" smtClean="0">
                <a:solidFill>
                  <a:srgbClr val="FF0000"/>
                </a:solidFill>
                <a:latin typeface="Trebuchet MS" panose="020B0603020202020204" pitchFamily="34" charset="0"/>
              </a:rPr>
              <a:t> </a:t>
            </a:r>
            <a:r>
              <a:rPr lang="vi-VN" altLang="en-US" sz="1200" b="1" dirty="0" smtClean="0">
                <a:solidFill>
                  <a:srgbClr val="FF0000"/>
                </a:solidFill>
                <a:latin typeface="Trebuchet MS" panose="020B0603020202020204" pitchFamily="34" charset="0"/>
              </a:rPr>
              <a:t>stabilirea nivelului de sănătate mintală</a:t>
            </a:r>
            <a:r>
              <a:rPr lang="ro-RO" altLang="en-US" sz="1200" b="1" dirty="0" smtClean="0">
                <a:solidFill>
                  <a:srgbClr val="FF0000"/>
                </a:solidFill>
                <a:latin typeface="Trebuchet MS" panose="020B0603020202020204" pitchFamily="34" charset="0"/>
              </a:rPr>
              <a:t> </a:t>
            </a:r>
            <a:r>
              <a:rPr lang="vi-VN" altLang="en-US" sz="1200" b="1" dirty="0" smtClean="0">
                <a:solidFill>
                  <a:srgbClr val="FF0000"/>
                </a:solidFill>
                <a:latin typeface="Trebuchet MS" panose="020B0603020202020204" pitchFamily="34" charset="0"/>
              </a:rPr>
              <a:t>și de adaptare</a:t>
            </a:r>
            <a:endParaRPr lang="ro-RO" altLang="en-US" sz="1200" b="1" dirty="0" smtClean="0">
              <a:solidFill>
                <a:srgbClr val="FF0000"/>
              </a:solidFill>
              <a:latin typeface="Trebuchet MS" panose="020B0603020202020204" pitchFamily="34" charset="0"/>
            </a:endParaRPr>
          </a:p>
          <a:p>
            <a:pPr lvl="1" algn="just" eaLnBrk="1" hangingPunct="1"/>
            <a:r>
              <a:rPr lang="ro-RO" altLang="en-US" sz="1200" dirty="0" smtClean="0"/>
              <a:t>1. S</a:t>
            </a:r>
            <a:r>
              <a:rPr lang="vi-VN" altLang="en-US" sz="1200" dirty="0" smtClean="0"/>
              <a:t>olicit</a:t>
            </a:r>
            <a:r>
              <a:rPr lang="ro-RO" altLang="en-US" sz="1200" dirty="0" smtClean="0"/>
              <a:t>area din partea</a:t>
            </a:r>
            <a:r>
              <a:rPr lang="vi-VN" altLang="en-US" sz="1200" dirty="0" smtClean="0"/>
              <a:t> </a:t>
            </a:r>
            <a:r>
              <a:rPr lang="ro-RO" altLang="en-US" sz="1200" dirty="0" smtClean="0"/>
              <a:t>specialiștilor </a:t>
            </a:r>
            <a:r>
              <a:rPr lang="ro-RO" altLang="en-US" sz="1200" dirty="0" smtClean="0"/>
              <a:t>pentru </a:t>
            </a:r>
            <a:r>
              <a:rPr lang="vi-VN" altLang="en-US" sz="1200" dirty="0" smtClean="0"/>
              <a:t>crearea unor </a:t>
            </a:r>
            <a:r>
              <a:rPr lang="vi-VN" altLang="en-US" sz="1200" b="1" dirty="0" smtClean="0"/>
              <a:t>instrumente</a:t>
            </a:r>
            <a:r>
              <a:rPr lang="ro-RO" altLang="en-US" sz="1200" b="1" dirty="0" smtClean="0"/>
              <a:t> </a:t>
            </a:r>
            <a:r>
              <a:rPr lang="vi-VN" altLang="en-US" sz="1200" b="1" dirty="0" smtClean="0"/>
              <a:t>orientate spre non-patologie</a:t>
            </a:r>
            <a:r>
              <a:rPr lang="vi-VN" altLang="en-US" sz="1200" dirty="0" smtClean="0"/>
              <a:t>, care</a:t>
            </a:r>
            <a:r>
              <a:rPr lang="ro-RO" altLang="en-US" sz="1200" dirty="0" smtClean="0"/>
              <a:t> </a:t>
            </a:r>
            <a:r>
              <a:rPr lang="vi-VN" altLang="en-US" sz="1200" dirty="0" smtClean="0"/>
              <a:t>să măsoare nivelul stării subiective de bine,</a:t>
            </a:r>
            <a:r>
              <a:rPr lang="ro-RO" altLang="en-US" sz="1200" dirty="0" smtClean="0"/>
              <a:t> </a:t>
            </a:r>
            <a:r>
              <a:rPr lang="vi-VN" altLang="en-US" sz="1200" dirty="0" smtClean="0"/>
              <a:t>al calității vieții persoanei și al nivelului</a:t>
            </a:r>
            <a:r>
              <a:rPr lang="ro-RO" altLang="en-US" sz="1200" dirty="0" smtClean="0"/>
              <a:t> </a:t>
            </a:r>
            <a:r>
              <a:rPr lang="vi-VN" altLang="en-US" sz="1200" dirty="0" smtClean="0"/>
              <a:t>pozitiv al sănătății mintale, pentru a</a:t>
            </a:r>
            <a:r>
              <a:rPr lang="ro-RO" altLang="en-US" sz="1200" dirty="0" smtClean="0"/>
              <a:t> </a:t>
            </a:r>
            <a:r>
              <a:rPr lang="vi-VN" altLang="en-US" sz="1200" dirty="0" smtClean="0"/>
              <a:t>le putea </a:t>
            </a:r>
            <a:r>
              <a:rPr lang="vi-VN" altLang="en-US" sz="1200" b="1" dirty="0" smtClean="0"/>
              <a:t>distinge de cele care se focalizează</a:t>
            </a:r>
            <a:r>
              <a:rPr lang="ro-RO" altLang="en-US" sz="1200" b="1" dirty="0" smtClean="0"/>
              <a:t> </a:t>
            </a:r>
            <a:r>
              <a:rPr lang="vi-VN" altLang="en-US" sz="1200" b="1" dirty="0" smtClean="0"/>
              <a:t>pe afectele și simptomele negative</a:t>
            </a:r>
            <a:r>
              <a:rPr lang="ro-RO" altLang="en-US" sz="1200" dirty="0" smtClean="0"/>
              <a:t>.</a:t>
            </a:r>
          </a:p>
          <a:p>
            <a:pPr lvl="1" algn="just" eaLnBrk="1" hangingPunct="1"/>
            <a:r>
              <a:rPr lang="ro-RO" altLang="en-US" sz="1200" dirty="0" smtClean="0"/>
              <a:t>2. Dorința de </a:t>
            </a:r>
            <a:r>
              <a:rPr lang="vi-VN" altLang="en-US" sz="1200" b="1" dirty="0" smtClean="0"/>
              <a:t>lărg</a:t>
            </a:r>
            <a:r>
              <a:rPr lang="ro-RO" altLang="en-US" sz="1200" b="1" dirty="0" err="1" smtClean="0"/>
              <a:t>ire</a:t>
            </a:r>
            <a:r>
              <a:rPr lang="ro-RO" altLang="en-US" sz="1200" b="1" dirty="0" smtClean="0"/>
              <a:t> a</a:t>
            </a:r>
            <a:r>
              <a:rPr lang="vi-VN" altLang="en-US" sz="1200" b="1" dirty="0" smtClean="0"/>
              <a:t> ari</a:t>
            </a:r>
            <a:r>
              <a:rPr lang="ro-RO" altLang="en-US" sz="1200" b="1" dirty="0" smtClean="0"/>
              <a:t>ei</a:t>
            </a:r>
            <a:r>
              <a:rPr lang="vi-VN" altLang="en-US" sz="1200" b="1" dirty="0" smtClean="0"/>
              <a:t> de criterii pentru</a:t>
            </a:r>
            <a:r>
              <a:rPr lang="ro-RO" altLang="en-US" sz="1200" b="1" dirty="0" smtClean="0"/>
              <a:t> </a:t>
            </a:r>
            <a:r>
              <a:rPr lang="vi-VN" altLang="en-US" sz="1200" b="1" dirty="0" smtClean="0"/>
              <a:t>stabilirea nivelului de sănătate mintală și</a:t>
            </a:r>
            <a:r>
              <a:rPr lang="ro-RO" altLang="en-US" sz="1200" b="1" dirty="0" smtClean="0"/>
              <a:t> </a:t>
            </a:r>
            <a:r>
              <a:rPr lang="vi-VN" altLang="en-US" sz="1200" b="1" dirty="0" smtClean="0"/>
              <a:t>adaptare</a:t>
            </a:r>
            <a:r>
              <a:rPr lang="ro-RO" altLang="en-US" sz="1200" dirty="0" smtClean="0"/>
              <a:t>; a</a:t>
            </a:r>
            <a:r>
              <a:rPr lang="vi-VN" altLang="en-US" sz="1200" dirty="0" smtClean="0"/>
              <a:t>bsenţ</a:t>
            </a:r>
            <a:r>
              <a:rPr lang="ro-RO" altLang="en-US" sz="1200" dirty="0" smtClean="0"/>
              <a:t>a</a:t>
            </a:r>
            <a:r>
              <a:rPr lang="vi-VN" altLang="en-US" sz="1200" dirty="0" smtClean="0"/>
              <a:t> bolilor sau simptomelor</a:t>
            </a:r>
            <a:r>
              <a:rPr lang="ro-RO" altLang="en-US" sz="1200" dirty="0" smtClean="0"/>
              <a:t> nu mai este suficientă.</a:t>
            </a:r>
          </a:p>
          <a:p>
            <a:pPr lvl="1" algn="just" eaLnBrk="1" hangingPunct="1"/>
            <a:r>
              <a:rPr lang="ro-RO" altLang="en-US" sz="1200" dirty="0" smtClean="0"/>
              <a:t>3. </a:t>
            </a:r>
            <a:r>
              <a:rPr lang="ro-RO" altLang="en-US" sz="1200" b="1" dirty="0" smtClean="0"/>
              <a:t>F</a:t>
            </a:r>
            <a:r>
              <a:rPr lang="vi-VN" altLang="en-US" sz="1200" b="1" dirty="0" smtClean="0"/>
              <a:t>ericirea personală reprezintă</a:t>
            </a:r>
            <a:r>
              <a:rPr lang="ro-RO" altLang="en-US" sz="1200" b="1" dirty="0" smtClean="0"/>
              <a:t> </a:t>
            </a:r>
            <a:r>
              <a:rPr lang="vi-VN" altLang="en-US" sz="1200" b="1" dirty="0" smtClean="0"/>
              <a:t>de fapt nucleul sănătății mintale</a:t>
            </a:r>
            <a:r>
              <a:rPr lang="vi-VN" altLang="en-US" sz="1200" dirty="0" smtClean="0"/>
              <a:t>,</a:t>
            </a:r>
            <a:r>
              <a:rPr lang="ro-RO" altLang="en-US" sz="1200" dirty="0" smtClean="0"/>
              <a:t> </a:t>
            </a:r>
            <a:r>
              <a:rPr lang="vi-VN" altLang="en-US" sz="1200" dirty="0" smtClean="0"/>
              <a:t>atunci trebui</a:t>
            </a:r>
            <a:r>
              <a:rPr lang="ro-RO" altLang="en-US" sz="1200" dirty="0" smtClean="0"/>
              <a:t>e</a:t>
            </a:r>
            <a:r>
              <a:rPr lang="vi-VN" altLang="en-US" sz="1200" dirty="0" smtClean="0"/>
              <a:t> evaluată și monitorizată</a:t>
            </a:r>
            <a:r>
              <a:rPr lang="ro-RO" altLang="en-US" sz="1200" dirty="0" smtClean="0"/>
              <a:t> </a:t>
            </a:r>
            <a:r>
              <a:rPr lang="vi-VN" altLang="en-US" sz="1200" dirty="0" smtClean="0"/>
              <a:t>în mod curent de către specialiștii în</a:t>
            </a:r>
            <a:r>
              <a:rPr lang="ro-RO" altLang="en-US" sz="1200" dirty="0" smtClean="0"/>
              <a:t> </a:t>
            </a:r>
            <a:r>
              <a:rPr lang="vi-VN" altLang="en-US" sz="1200" dirty="0" smtClean="0"/>
              <a:t>domeniul sănătăţii (Fallowfield, 1990).</a:t>
            </a:r>
            <a:endParaRPr lang="ro-RO" altLang="en-US" sz="1200" dirty="0" smtClean="0"/>
          </a:p>
          <a:p>
            <a:pPr lvl="1" algn="just" eaLnBrk="1" hangingPunct="1"/>
            <a:r>
              <a:rPr lang="ro-RO" altLang="en-US" sz="1200" dirty="0" smtClean="0"/>
              <a:t>4. D</a:t>
            </a:r>
            <a:r>
              <a:rPr lang="vi-VN" altLang="en-US" sz="1200" dirty="0" smtClean="0"/>
              <a:t>eoarece </a:t>
            </a:r>
            <a:r>
              <a:rPr lang="vi-VN" altLang="en-US" sz="1200" b="1" dirty="0" smtClean="0"/>
              <a:t>îmbunătăţirea</a:t>
            </a:r>
            <a:r>
              <a:rPr lang="ro-RO" altLang="en-US" sz="1200" b="1" dirty="0" smtClean="0"/>
              <a:t> </a:t>
            </a:r>
            <a:r>
              <a:rPr lang="vi-VN" altLang="en-US" sz="1200" b="1" dirty="0" smtClean="0"/>
              <a:t>calităţii vieţii este o premisă esenţială</a:t>
            </a:r>
            <a:r>
              <a:rPr lang="ro-RO" altLang="en-US" sz="1200" b="1" dirty="0" smtClean="0"/>
              <a:t> </a:t>
            </a:r>
            <a:r>
              <a:rPr lang="vi-VN" altLang="en-US" sz="1200" b="1" dirty="0" smtClean="0"/>
              <a:t>a oricărei schimbări </a:t>
            </a:r>
            <a:r>
              <a:rPr lang="vi-VN" altLang="en-US" sz="1200" dirty="0" smtClean="0"/>
              <a:t>rezultate ca urmare a</a:t>
            </a:r>
            <a:r>
              <a:rPr lang="ro-RO" altLang="en-US" sz="1200" dirty="0" smtClean="0"/>
              <a:t> </a:t>
            </a:r>
            <a:r>
              <a:rPr lang="vi-VN" altLang="en-US" sz="1200" dirty="0" smtClean="0"/>
              <a:t>psihoterapiei, evaluarea nivelului de calitate</a:t>
            </a:r>
            <a:r>
              <a:rPr lang="ro-RO" altLang="en-US" sz="1200" dirty="0" smtClean="0"/>
              <a:t> </a:t>
            </a:r>
            <a:r>
              <a:rPr lang="vi-VN" altLang="en-US" sz="1200" dirty="0" smtClean="0"/>
              <a:t>a vieții este o etapă necesară a tuturor</a:t>
            </a:r>
            <a:r>
              <a:rPr lang="ro-RO" altLang="en-US" sz="1200" dirty="0" smtClean="0"/>
              <a:t> </a:t>
            </a:r>
            <a:r>
              <a:rPr lang="vi-VN" altLang="en-US" sz="1200" dirty="0" smtClean="0"/>
              <a:t>tratamentelor și evaluărilor din domeniul</a:t>
            </a:r>
            <a:r>
              <a:rPr lang="ro-RO" altLang="en-US" sz="1200" dirty="0" smtClean="0"/>
              <a:t> </a:t>
            </a:r>
            <a:r>
              <a:rPr lang="vi-VN" altLang="en-US" sz="1200" dirty="0" smtClean="0"/>
              <a:t>sănătăţii mintale.</a:t>
            </a:r>
            <a:endParaRPr lang="ro-RO" altLang="en-US" sz="1200" dirty="0" smtClean="0"/>
          </a:p>
          <a:p>
            <a:pPr lvl="1" algn="just" eaLnBrk="1" hangingPunct="1"/>
            <a:r>
              <a:rPr lang="ro-RO" altLang="en-US" sz="1200" dirty="0" smtClean="0"/>
              <a:t>5. </a:t>
            </a:r>
            <a:r>
              <a:rPr lang="vi-VN" altLang="en-US" sz="1200" dirty="0" smtClean="0"/>
              <a:t>Un alt argument care susține importanța</a:t>
            </a:r>
            <a:r>
              <a:rPr lang="ro-RO" altLang="en-US" sz="1200" dirty="0" smtClean="0"/>
              <a:t> </a:t>
            </a:r>
            <a:r>
              <a:rPr lang="vi-VN" altLang="en-US" sz="1200" dirty="0" smtClean="0"/>
              <a:t>măsurării curente a calității vieții este</a:t>
            </a:r>
            <a:r>
              <a:rPr lang="ro-RO" altLang="en-US" sz="1200" dirty="0" smtClean="0"/>
              <a:t> </a:t>
            </a:r>
            <a:r>
              <a:rPr lang="vi-VN" altLang="en-US" sz="1200" dirty="0" smtClean="0"/>
              <a:t>faptul că </a:t>
            </a:r>
            <a:r>
              <a:rPr lang="vi-VN" altLang="en-US" sz="1200" b="1" dirty="0" smtClean="0"/>
              <a:t>un nivel scăzut al acesteia este</a:t>
            </a:r>
            <a:r>
              <a:rPr lang="ro-RO" altLang="en-US" sz="1200" b="1" dirty="0" smtClean="0"/>
              <a:t> </a:t>
            </a:r>
            <a:r>
              <a:rPr lang="vi-VN" altLang="en-US" sz="1200" b="1" dirty="0" smtClean="0"/>
              <a:t>un simptom cheie </a:t>
            </a:r>
            <a:r>
              <a:rPr lang="vi-VN" altLang="en-US" sz="1200" dirty="0" smtClean="0"/>
              <a:t>al majorității, dacă</a:t>
            </a:r>
            <a:r>
              <a:rPr lang="ro-RO" altLang="en-US" sz="1200" dirty="0" smtClean="0"/>
              <a:t> </a:t>
            </a:r>
            <a:r>
              <a:rPr lang="vi-VN" altLang="en-US" sz="1200" dirty="0" smtClean="0"/>
              <a:t>nu al tuturor, tulburărilor psihologice</a:t>
            </a:r>
            <a:r>
              <a:rPr lang="ro-RO" altLang="en-US" sz="1200" dirty="0" smtClean="0"/>
              <a:t> </a:t>
            </a:r>
            <a:r>
              <a:rPr lang="vi-VN" altLang="en-US" sz="1200" dirty="0" smtClean="0"/>
              <a:t>și fizice</a:t>
            </a:r>
            <a:endParaRPr lang="ro-RO" altLang="en-US" sz="1200" dirty="0" smtClean="0"/>
          </a:p>
          <a:p>
            <a:pPr lvl="1" algn="just" eaLnBrk="1" hangingPunct="1"/>
            <a:endParaRPr lang="ro-RO" altLang="en-US" sz="1200" dirty="0" smtClean="0"/>
          </a:p>
          <a:p>
            <a:pPr algn="just" eaLnBrk="1" hangingPunct="1">
              <a:buClr>
                <a:srgbClr val="808080"/>
              </a:buClr>
            </a:pPr>
            <a:r>
              <a:rPr lang="ro-RO" altLang="en-US" sz="1200" b="1" dirty="0" smtClean="0">
                <a:solidFill>
                  <a:srgbClr val="FF0000"/>
                </a:solidFill>
                <a:latin typeface="Trebuchet MS" panose="020B0603020202020204" pitchFamily="34" charset="0"/>
              </a:rPr>
              <a:t>II. </a:t>
            </a:r>
            <a:r>
              <a:rPr lang="vi-VN" altLang="en-US" sz="1200" b="1" dirty="0" smtClean="0">
                <a:solidFill>
                  <a:srgbClr val="FF0000"/>
                </a:solidFill>
                <a:latin typeface="Trebuchet MS" panose="020B0603020202020204" pitchFamily="34" charset="0"/>
              </a:rPr>
              <a:t>O analiză în detaliu a condiției mintale</a:t>
            </a:r>
            <a:r>
              <a:rPr lang="ro-RO" altLang="en-US" sz="1200" b="1" dirty="0" smtClean="0">
                <a:solidFill>
                  <a:srgbClr val="FF0000"/>
                </a:solidFill>
                <a:latin typeface="Trebuchet MS" panose="020B0603020202020204" pitchFamily="34" charset="0"/>
              </a:rPr>
              <a:t> </a:t>
            </a:r>
            <a:r>
              <a:rPr lang="vi-VN" altLang="en-US" sz="1200" b="1" dirty="0" smtClean="0">
                <a:solidFill>
                  <a:srgbClr val="FF0000"/>
                </a:solidFill>
                <a:latin typeface="Trebuchet MS" panose="020B0603020202020204" pitchFamily="34" charset="0"/>
              </a:rPr>
              <a:t>actuale</a:t>
            </a:r>
            <a:endParaRPr lang="ro-RO" altLang="en-US" sz="1200" b="1" dirty="0" smtClean="0">
              <a:solidFill>
                <a:srgbClr val="FF0000"/>
              </a:solidFill>
              <a:latin typeface="Trebuchet MS" panose="020B0603020202020204" pitchFamily="34" charset="0"/>
            </a:endParaRPr>
          </a:p>
          <a:p>
            <a:pPr lvl="1" algn="just" eaLnBrk="1" hangingPunct="1">
              <a:buClr>
                <a:srgbClr val="808080"/>
              </a:buClr>
            </a:pPr>
            <a:endParaRPr lang="ro-RO" altLang="en-US" sz="1200" dirty="0" smtClean="0"/>
          </a:p>
          <a:p>
            <a:pPr lvl="1" algn="just" eaLnBrk="1" hangingPunct="1">
              <a:buClr>
                <a:srgbClr val="808080"/>
              </a:buClr>
            </a:pPr>
            <a:r>
              <a:rPr lang="ro-RO" altLang="en-US" sz="1200" dirty="0" smtClean="0"/>
              <a:t>Satisfacția cu viața și afectul pozitiv </a:t>
            </a:r>
            <a:r>
              <a:rPr lang="ro-RO" altLang="en-US" sz="1200" b="1" dirty="0" smtClean="0"/>
              <a:t>sunt oarecum independente de afectul negativ și de simptomele diferitelor afecțiuni</a:t>
            </a:r>
            <a:r>
              <a:rPr lang="ro-RO" altLang="en-US" sz="1200" dirty="0" smtClean="0"/>
              <a:t>, măsurate de instrumentele tipice.</a:t>
            </a:r>
            <a:r>
              <a:rPr lang="vi-VN" altLang="en-US" sz="1200" dirty="0" smtClean="0"/>
              <a:t> </a:t>
            </a:r>
            <a:r>
              <a:rPr lang="ro-RO" altLang="en-US" sz="1200" dirty="0" smtClean="0"/>
              <a:t>O</a:t>
            </a:r>
            <a:r>
              <a:rPr lang="vi-VN" altLang="en-US" sz="1200" dirty="0" smtClean="0"/>
              <a:t> procedură </a:t>
            </a:r>
            <a:r>
              <a:rPr lang="ro-RO" altLang="en-US" sz="1200" dirty="0" smtClean="0"/>
              <a:t> de măsurare a calității vieții </a:t>
            </a:r>
            <a:r>
              <a:rPr lang="vi-VN" altLang="en-US" sz="1200" dirty="0" smtClean="0"/>
              <a:t>va oferi o imagine</a:t>
            </a:r>
            <a:r>
              <a:rPr lang="ro-RO" altLang="en-US" sz="1200" dirty="0" smtClean="0"/>
              <a:t> </a:t>
            </a:r>
            <a:r>
              <a:rPr lang="vi-VN" altLang="en-US" sz="1200" dirty="0" smtClean="0"/>
              <a:t>exactă a impactului pe care afecțiunile și</a:t>
            </a:r>
            <a:r>
              <a:rPr lang="ro-RO" altLang="en-US" sz="1200" dirty="0" smtClean="0"/>
              <a:t> </a:t>
            </a:r>
            <a:r>
              <a:rPr lang="vi-VN" altLang="en-US" sz="1200" dirty="0" smtClean="0"/>
              <a:t>tratamentul îl au asupra vieții clientului.</a:t>
            </a:r>
            <a:endParaRPr lang="ro-RO" altLang="en-US" sz="1200" dirty="0" smtClean="0"/>
          </a:p>
          <a:p>
            <a:pPr lvl="1" algn="just" eaLnBrk="1" hangingPunct="1"/>
            <a:endParaRPr lang="ro-RO" altLang="en-US" sz="1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BA645694-BEC0-4513-BCFE-D912D0D60747}" type="slidenum">
              <a:rPr lang="en-US" altLang="ro-RO" sz="1000" smtClean="0">
                <a:solidFill>
                  <a:schemeClr val="tx1"/>
                </a:solidFill>
                <a:latin typeface="Arial Narrow" panose="020B0606020202030204" pitchFamily="34" charset="0"/>
              </a:rPr>
              <a:pPr>
                <a:spcBef>
                  <a:spcPct val="0"/>
                </a:spcBef>
                <a:buClrTx/>
                <a:buSzTx/>
                <a:buFontTx/>
                <a:buNone/>
              </a:pPr>
              <a:t>11</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6627" name="Rectangle 2"/>
          <p:cNvSpPr>
            <a:spLocks noGrp="1" noChangeArrowheads="1"/>
          </p:cNvSpPr>
          <p:nvPr>
            <p:ph type="title"/>
          </p:nvPr>
        </p:nvSpPr>
        <p:spPr/>
        <p:txBody>
          <a:bodyPr/>
          <a:lstStyle/>
          <a:p>
            <a:pPr eaLnBrk="1" hangingPunct="1"/>
            <a:r>
              <a:rPr lang="ro-RO" altLang="ro-RO" smtClean="0"/>
              <a:t>Scopul și caracteristicile (II)</a:t>
            </a:r>
            <a:endParaRPr lang="en-US" altLang="ro-RO" smtClean="0"/>
          </a:p>
        </p:txBody>
      </p:sp>
      <p:sp>
        <p:nvSpPr>
          <p:cNvPr id="26628" name="Rectangle 3"/>
          <p:cNvSpPr>
            <a:spLocks noGrp="1" noChangeArrowheads="1"/>
          </p:cNvSpPr>
          <p:nvPr>
            <p:ph type="body" idx="1"/>
          </p:nvPr>
        </p:nvSpPr>
        <p:spPr>
          <a:xfrm>
            <a:off x="533400" y="1295400"/>
            <a:ext cx="7924800" cy="5105400"/>
          </a:xfrm>
        </p:spPr>
        <p:txBody>
          <a:bodyPr/>
          <a:lstStyle/>
          <a:p>
            <a:pPr lvl="1" eaLnBrk="1" hangingPunct="1"/>
            <a:endParaRPr lang="ro-RO" altLang="en-US" sz="1200" dirty="0" smtClean="0"/>
          </a:p>
          <a:p>
            <a:pPr eaLnBrk="1" hangingPunct="1">
              <a:buClr>
                <a:srgbClr val="808080"/>
              </a:buClr>
            </a:pPr>
            <a:endParaRPr lang="ro-RO" altLang="en-US" sz="1200" b="1" dirty="0" smtClean="0">
              <a:solidFill>
                <a:srgbClr val="FF0000"/>
              </a:solidFill>
              <a:latin typeface="Trebuchet MS" panose="020B0603020202020204" pitchFamily="34" charset="0"/>
            </a:endParaRPr>
          </a:p>
          <a:p>
            <a:pPr algn="just" eaLnBrk="1" hangingPunct="1">
              <a:buClr>
                <a:srgbClr val="808080"/>
              </a:buClr>
            </a:pPr>
            <a:r>
              <a:rPr lang="ro-RO" altLang="en-US" sz="1200" b="1" dirty="0" smtClean="0">
                <a:solidFill>
                  <a:srgbClr val="FF0000"/>
                </a:solidFill>
                <a:latin typeface="Trebuchet MS" panose="020B0603020202020204" pitchFamily="34" charset="0"/>
              </a:rPr>
              <a:t>III. </a:t>
            </a:r>
            <a:r>
              <a:rPr lang="vi-VN" altLang="en-US" sz="1200" b="1" dirty="0" smtClean="0">
                <a:solidFill>
                  <a:srgbClr val="FF0000"/>
                </a:solidFill>
                <a:latin typeface="Trebuchet MS" panose="020B0603020202020204" pitchFamily="34" charset="0"/>
              </a:rPr>
              <a:t>O analiză î</a:t>
            </a:r>
            <a:r>
              <a:rPr lang="ro-RO" altLang="en-US" sz="1200" b="1" dirty="0" smtClean="0">
                <a:solidFill>
                  <a:srgbClr val="FF0000"/>
                </a:solidFill>
                <a:latin typeface="Trebuchet MS" panose="020B0603020202020204" pitchFamily="34" charset="0"/>
              </a:rPr>
              <a:t>n detaliu a stării fizice </a:t>
            </a:r>
            <a:r>
              <a:rPr lang="vi-VN" altLang="en-US" sz="1200" b="1" dirty="0" smtClean="0">
                <a:solidFill>
                  <a:srgbClr val="FF0000"/>
                </a:solidFill>
                <a:latin typeface="Trebuchet MS" panose="020B0603020202020204" pitchFamily="34" charset="0"/>
              </a:rPr>
              <a:t>actuale</a:t>
            </a:r>
            <a:endParaRPr lang="ro-RO" altLang="en-US" sz="1200" b="1" dirty="0" smtClean="0">
              <a:solidFill>
                <a:srgbClr val="FF0000"/>
              </a:solidFill>
              <a:latin typeface="Trebuchet MS" panose="020B0603020202020204" pitchFamily="34" charset="0"/>
            </a:endParaRPr>
          </a:p>
          <a:p>
            <a:pPr lvl="1" algn="just" eaLnBrk="1" hangingPunct="1"/>
            <a:endParaRPr lang="ro-RO" altLang="en-US" sz="1200" dirty="0" smtClean="0"/>
          </a:p>
          <a:p>
            <a:pPr lvl="1" algn="just" eaLnBrk="1" hangingPunct="1"/>
            <a:r>
              <a:rPr lang="ro-RO" altLang="en-US" sz="1200" dirty="0" smtClean="0"/>
              <a:t>Însăși </a:t>
            </a:r>
            <a:r>
              <a:rPr lang="vi-VN" altLang="en-US" sz="1200" b="1" dirty="0" smtClean="0"/>
              <a:t>defin</a:t>
            </a:r>
            <a:r>
              <a:rPr lang="ro-RO" altLang="en-US" sz="1200" b="1" dirty="0" err="1" smtClean="0"/>
              <a:t>iția</a:t>
            </a:r>
            <a:r>
              <a:rPr lang="ro-RO" altLang="en-US" sz="1200" b="1" dirty="0" smtClean="0"/>
              <a:t> </a:t>
            </a:r>
            <a:r>
              <a:rPr lang="vi-VN" altLang="en-US" sz="1200" b="1" dirty="0" smtClean="0"/>
              <a:t>sănăt</a:t>
            </a:r>
            <a:r>
              <a:rPr lang="ro-RO" altLang="en-US" sz="1200" b="1" dirty="0" err="1" smtClean="0"/>
              <a:t>ății</a:t>
            </a:r>
            <a:r>
              <a:rPr lang="ro-RO" altLang="en-US" sz="1200" b="1" dirty="0" smtClean="0"/>
              <a:t> </a:t>
            </a:r>
            <a:r>
              <a:rPr lang="vi-VN" altLang="en-US" sz="1200" dirty="0" smtClean="0"/>
              <a:t>drept „o stare generală de bunăstare fizică,</a:t>
            </a:r>
            <a:r>
              <a:rPr lang="ro-RO" altLang="en-US" sz="1200" dirty="0" smtClean="0"/>
              <a:t> </a:t>
            </a:r>
            <a:r>
              <a:rPr lang="vi-VN" altLang="en-US" sz="1200" dirty="0" smtClean="0"/>
              <a:t>mintală și socială, și nu simpla absență a</a:t>
            </a:r>
            <a:r>
              <a:rPr lang="ro-RO" altLang="en-US" sz="1200" dirty="0" smtClean="0"/>
              <a:t> </a:t>
            </a:r>
            <a:r>
              <a:rPr lang="vi-VN" altLang="en-US" sz="1200" dirty="0" smtClean="0"/>
              <a:t>infirmităților sau a bolilor” (The World</a:t>
            </a:r>
            <a:r>
              <a:rPr lang="ro-RO" altLang="en-US" sz="1200" dirty="0" smtClean="0"/>
              <a:t> </a:t>
            </a:r>
            <a:r>
              <a:rPr lang="vi-VN" altLang="en-US" sz="1200" dirty="0" smtClean="0"/>
              <a:t>Health Organization, 1948)</a:t>
            </a:r>
            <a:r>
              <a:rPr lang="ro-RO" altLang="en-US" sz="1200" dirty="0" smtClean="0"/>
              <a:t>.</a:t>
            </a:r>
          </a:p>
          <a:p>
            <a:pPr lvl="1" algn="just" eaLnBrk="1" hangingPunct="1"/>
            <a:endParaRPr lang="ro-RO" altLang="en-US" sz="1200" dirty="0" smtClean="0">
              <a:solidFill>
                <a:srgbClr val="FF0000"/>
              </a:solidFill>
            </a:endParaRPr>
          </a:p>
          <a:p>
            <a:pPr algn="just" eaLnBrk="1" hangingPunct="1"/>
            <a:r>
              <a:rPr lang="ro-RO" altLang="en-US" sz="1200" b="1" dirty="0" smtClean="0">
                <a:solidFill>
                  <a:srgbClr val="FF0000"/>
                </a:solidFill>
                <a:latin typeface="Trebuchet MS" panose="020B0603020202020204" pitchFamily="34" charset="0"/>
              </a:rPr>
              <a:t>IV. Predicția</a:t>
            </a:r>
            <a:r>
              <a:rPr lang="vi-VN" altLang="en-US" sz="1200" b="1" dirty="0" smtClean="0">
                <a:solidFill>
                  <a:srgbClr val="FF0000"/>
                </a:solidFill>
                <a:latin typeface="Trebuchet MS" panose="020B0603020202020204" pitchFamily="34" charset="0"/>
              </a:rPr>
              <a:t> problemel</a:t>
            </a:r>
            <a:r>
              <a:rPr lang="ro-RO" altLang="en-US" sz="1200" b="1" dirty="0" smtClean="0">
                <a:solidFill>
                  <a:srgbClr val="FF0000"/>
                </a:solidFill>
                <a:latin typeface="Trebuchet MS" panose="020B0603020202020204" pitchFamily="34" charset="0"/>
              </a:rPr>
              <a:t>or </a:t>
            </a:r>
            <a:r>
              <a:rPr lang="vi-VN" altLang="en-US" sz="1200" b="1" dirty="0" smtClean="0">
                <a:solidFill>
                  <a:srgbClr val="FF0000"/>
                </a:solidFill>
                <a:latin typeface="Trebuchet MS" panose="020B0603020202020204" pitchFamily="34" charset="0"/>
              </a:rPr>
              <a:t>viitoare de sănătate</a:t>
            </a:r>
            <a:endParaRPr lang="ro-RO" altLang="en-US" sz="1200" b="1" dirty="0" smtClean="0">
              <a:solidFill>
                <a:srgbClr val="FF0000"/>
              </a:solidFill>
              <a:latin typeface="Trebuchet MS" panose="020B0603020202020204" pitchFamily="34" charset="0"/>
            </a:endParaRPr>
          </a:p>
          <a:p>
            <a:pPr lvl="1" algn="just" eaLnBrk="1" hangingPunct="1"/>
            <a:r>
              <a:rPr lang="vi-VN" altLang="en-US" sz="1200" dirty="0" smtClean="0"/>
              <a:t>Calitatea vieții </a:t>
            </a:r>
            <a:r>
              <a:rPr lang="vi-VN" altLang="en-US" sz="1200" b="1" dirty="0" smtClean="0"/>
              <a:t>reflectă o parte importantă</a:t>
            </a:r>
            <a:r>
              <a:rPr lang="ro-RO" altLang="en-US" sz="1200" b="1" dirty="0" smtClean="0"/>
              <a:t> </a:t>
            </a:r>
            <a:r>
              <a:rPr lang="vi-VN" altLang="en-US" sz="1200" b="1" dirty="0" smtClean="0"/>
              <a:t>din experiența de viață a persoanei</a:t>
            </a:r>
            <a:r>
              <a:rPr lang="vi-VN" altLang="en-US" sz="1200" dirty="0" smtClean="0"/>
              <a:t>, care o</a:t>
            </a:r>
            <a:r>
              <a:rPr lang="ro-RO" altLang="en-US" sz="1200" dirty="0" smtClean="0"/>
              <a:t> </a:t>
            </a:r>
            <a:r>
              <a:rPr lang="vi-VN" altLang="en-US" sz="1200" dirty="0" smtClean="0"/>
              <a:t>face să merite să fie trăită (Lazarus, 1991).</a:t>
            </a:r>
            <a:r>
              <a:rPr lang="ro-RO" altLang="en-US" sz="1200" dirty="0" smtClean="0"/>
              <a:t> </a:t>
            </a:r>
            <a:r>
              <a:rPr lang="vi-VN" altLang="en-US" sz="1200" dirty="0" smtClean="0"/>
              <a:t>Prin urmare, evaluarea nivelului calității</a:t>
            </a:r>
            <a:r>
              <a:rPr lang="ro-RO" altLang="en-US" sz="1200" dirty="0" smtClean="0"/>
              <a:t> </a:t>
            </a:r>
            <a:r>
              <a:rPr lang="vi-VN" altLang="en-US" sz="1200" dirty="0" smtClean="0"/>
              <a:t>vieții poate identifica persoanele care</a:t>
            </a:r>
            <a:r>
              <a:rPr lang="ro-RO" altLang="en-US" sz="1200" dirty="0" smtClean="0"/>
              <a:t> </a:t>
            </a:r>
            <a:r>
              <a:rPr lang="vi-VN" altLang="en-US" sz="1200" dirty="0" smtClean="0"/>
              <a:t>prezintă risc de a dezvolta probleme de</a:t>
            </a:r>
            <a:r>
              <a:rPr lang="ro-RO" altLang="en-US" sz="1200" dirty="0" smtClean="0"/>
              <a:t> </a:t>
            </a:r>
            <a:r>
              <a:rPr lang="vi-VN" altLang="en-US" sz="1200" dirty="0" smtClean="0"/>
              <a:t>sănătate în viitor.</a:t>
            </a:r>
            <a:endParaRPr lang="ro-RO" altLang="en-US" sz="1200" dirty="0" smtClean="0"/>
          </a:p>
          <a:p>
            <a:pPr lvl="1" algn="just" eaLnBrk="1" hangingPunct="1"/>
            <a:endParaRPr lang="ro-RO" altLang="en-US" sz="1200" dirty="0" smtClean="0"/>
          </a:p>
          <a:p>
            <a:pPr algn="just" eaLnBrk="1" hangingPunct="1"/>
            <a:r>
              <a:rPr lang="ro-RO" altLang="en-US" sz="1200" b="1" dirty="0" smtClean="0">
                <a:solidFill>
                  <a:srgbClr val="FF0000"/>
                </a:solidFill>
                <a:latin typeface="Trebuchet MS" panose="020B0603020202020204" pitchFamily="34" charset="0"/>
              </a:rPr>
              <a:t>V. Calitatea vieții și evaluarea rezultatelor serviciilor medicale</a:t>
            </a:r>
          </a:p>
          <a:p>
            <a:pPr lvl="1" algn="just" eaLnBrk="1" hangingPunct="1"/>
            <a:r>
              <a:rPr lang="ro-RO" altLang="en-US" sz="1200" dirty="0" smtClean="0"/>
              <a:t>E</a:t>
            </a:r>
            <a:r>
              <a:rPr lang="vi-VN" altLang="en-US" sz="1200" dirty="0" smtClean="0"/>
              <a:t>ste necesar</a:t>
            </a:r>
            <a:r>
              <a:rPr lang="ro-RO" altLang="en-US" sz="1200" dirty="0" smtClean="0"/>
              <a:t> </a:t>
            </a:r>
            <a:r>
              <a:rPr lang="vi-VN" altLang="en-US" sz="1200" dirty="0" smtClean="0"/>
              <a:t>ca după finalizarea oricărui tratament</a:t>
            </a:r>
            <a:r>
              <a:rPr lang="ro-RO" altLang="en-US" sz="1200" dirty="0" smtClean="0"/>
              <a:t> </a:t>
            </a:r>
            <a:r>
              <a:rPr lang="vi-VN" altLang="en-US" sz="1200" dirty="0" smtClean="0"/>
              <a:t>medical să se efectueze o evaluare a</a:t>
            </a:r>
            <a:r>
              <a:rPr lang="ro-RO" altLang="en-US" sz="1200" dirty="0" smtClean="0"/>
              <a:t> </a:t>
            </a:r>
            <a:r>
              <a:rPr lang="vi-VN" altLang="en-US" sz="1200" dirty="0" smtClean="0"/>
              <a:t>calității vieții, pentru a măsura eficiența</a:t>
            </a:r>
            <a:r>
              <a:rPr lang="ro-RO" altLang="en-US" sz="1200" dirty="0" smtClean="0"/>
              <a:t> </a:t>
            </a:r>
            <a:r>
              <a:rPr lang="vi-VN" altLang="en-US" sz="1200" dirty="0" smtClean="0"/>
              <a:t>intervenției respective, pentru că „obiectivul</a:t>
            </a:r>
            <a:r>
              <a:rPr lang="ro-RO" altLang="en-US" sz="1200" dirty="0" smtClean="0"/>
              <a:t> </a:t>
            </a:r>
            <a:r>
              <a:rPr lang="vi-VN" altLang="en-US" sz="1200" dirty="0" smtClean="0"/>
              <a:t>final al oricărui tip de intervenție</a:t>
            </a:r>
            <a:r>
              <a:rPr lang="ro-RO" altLang="en-US" sz="1200" dirty="0" smtClean="0"/>
              <a:t> </a:t>
            </a:r>
            <a:r>
              <a:rPr lang="vi-VN" altLang="en-US" sz="1200" dirty="0" smtClean="0"/>
              <a:t>terapeutică este creșterea calității vieții”</a:t>
            </a:r>
            <a:r>
              <a:rPr lang="ro-RO" altLang="en-US" sz="1200" dirty="0" smtClean="0"/>
              <a:t> (</a:t>
            </a:r>
            <a:r>
              <a:rPr lang="ro-RO" altLang="en-US" sz="1200" dirty="0" err="1" smtClean="0"/>
              <a:t>Jenkins</a:t>
            </a:r>
            <a:r>
              <a:rPr lang="ro-RO" altLang="en-US" sz="1200" dirty="0" smtClean="0"/>
              <a:t>, 1992).</a:t>
            </a:r>
          </a:p>
          <a:p>
            <a:pPr lvl="1" algn="just" eaLnBrk="1" hangingPunct="1"/>
            <a:endParaRPr lang="ro-RO" altLang="en-US" sz="1200" dirty="0" smtClean="0"/>
          </a:p>
          <a:p>
            <a:pPr algn="just" eaLnBrk="1" hangingPunct="1"/>
            <a:r>
              <a:rPr lang="ro-RO" altLang="en-US" sz="1200" b="1" dirty="0" smtClean="0">
                <a:solidFill>
                  <a:srgbClr val="FF0000"/>
                </a:solidFill>
                <a:latin typeface="Trebuchet MS" panose="020B0603020202020204" pitchFamily="34" charset="0"/>
              </a:rPr>
              <a:t>VI. S</a:t>
            </a:r>
            <a:r>
              <a:rPr lang="it-IT" altLang="en-US" sz="1200" b="1" dirty="0" err="1" smtClean="0">
                <a:solidFill>
                  <a:srgbClr val="FF0000"/>
                </a:solidFill>
                <a:latin typeface="Trebuchet MS" panose="020B0603020202020204" pitchFamily="34" charset="0"/>
              </a:rPr>
              <a:t>prijin</a:t>
            </a:r>
            <a:r>
              <a:rPr lang="it-IT" altLang="en-US" sz="1200" b="1" dirty="0" smtClean="0">
                <a:solidFill>
                  <a:srgbClr val="FF0000"/>
                </a:solidFill>
                <a:latin typeface="Trebuchet MS" panose="020B0603020202020204" pitchFamily="34" charset="0"/>
              </a:rPr>
              <a:t> </a:t>
            </a:r>
            <a:r>
              <a:rPr lang="it-IT" altLang="en-US" sz="1200" b="1" dirty="0" err="1" smtClean="0">
                <a:solidFill>
                  <a:srgbClr val="FF0000"/>
                </a:solidFill>
                <a:latin typeface="Trebuchet MS" panose="020B0603020202020204" pitchFamily="34" charset="0"/>
              </a:rPr>
              <a:t>pentru</a:t>
            </a:r>
            <a:r>
              <a:rPr lang="ro-RO" altLang="en-US" sz="1200" b="1" dirty="0" smtClean="0">
                <a:solidFill>
                  <a:srgbClr val="FF0000"/>
                </a:solidFill>
                <a:latin typeface="Trebuchet MS" panose="020B0603020202020204" pitchFamily="34" charset="0"/>
              </a:rPr>
              <a:t> </a:t>
            </a:r>
            <a:r>
              <a:rPr lang="it-IT" altLang="en-US" sz="1200" b="1" dirty="0" err="1" smtClean="0">
                <a:solidFill>
                  <a:srgbClr val="FF0000"/>
                </a:solidFill>
                <a:latin typeface="Trebuchet MS" panose="020B0603020202020204" pitchFamily="34" charset="0"/>
              </a:rPr>
              <a:t>dezvoltarea</a:t>
            </a:r>
            <a:r>
              <a:rPr lang="it-IT" altLang="en-US" sz="1200" b="1" dirty="0" smtClean="0">
                <a:solidFill>
                  <a:srgbClr val="FF0000"/>
                </a:solidFill>
                <a:latin typeface="Trebuchet MS" panose="020B0603020202020204" pitchFamily="34" charset="0"/>
              </a:rPr>
              <a:t> de noi </a:t>
            </a:r>
            <a:r>
              <a:rPr lang="it-IT" altLang="en-US" sz="1200" b="1" dirty="0" err="1" smtClean="0">
                <a:solidFill>
                  <a:srgbClr val="FF0000"/>
                </a:solidFill>
                <a:latin typeface="Trebuchet MS" panose="020B0603020202020204" pitchFamily="34" charset="0"/>
              </a:rPr>
              <a:t>tratamente</a:t>
            </a:r>
            <a:endParaRPr lang="ro-RO" altLang="en-US" sz="1200" b="1" dirty="0" smtClean="0">
              <a:solidFill>
                <a:srgbClr val="FF0000"/>
              </a:solidFill>
              <a:latin typeface="Trebuchet MS" panose="020B0603020202020204" pitchFamily="34" charset="0"/>
            </a:endParaRPr>
          </a:p>
          <a:p>
            <a:pPr algn="just" eaLnBrk="1" hangingPunct="1"/>
            <a:endParaRPr lang="ro-RO" altLang="en-US" sz="1200" b="1" dirty="0" smtClean="0">
              <a:latin typeface="Trebuchet MS" panose="020B0603020202020204" pitchFamily="34" charset="0"/>
            </a:endParaRPr>
          </a:p>
          <a:p>
            <a:pPr algn="just" eaLnBrk="1" hangingPunct="1"/>
            <a:r>
              <a:rPr lang="ro-RO" altLang="en-US" sz="1200" b="1" dirty="0" smtClean="0">
                <a:solidFill>
                  <a:srgbClr val="FF0000"/>
                </a:solidFill>
                <a:latin typeface="Trebuchet MS" panose="020B0603020202020204" pitchFamily="34" charset="0"/>
              </a:rPr>
              <a:t>VII. </a:t>
            </a:r>
            <a:r>
              <a:rPr lang="vi-VN" altLang="en-US" sz="1200" b="1" dirty="0" smtClean="0">
                <a:solidFill>
                  <a:srgbClr val="FF0000"/>
                </a:solidFill>
                <a:latin typeface="Trebuchet MS" panose="020B0603020202020204" pitchFamily="34" charset="0"/>
              </a:rPr>
              <a:t>Un construct integrativ pentru</a:t>
            </a:r>
            <a:r>
              <a:rPr lang="ro-RO" altLang="en-US" sz="1200" b="1" dirty="0" smtClean="0">
                <a:solidFill>
                  <a:srgbClr val="FF0000"/>
                </a:solidFill>
                <a:latin typeface="Trebuchet MS" panose="020B0603020202020204" pitchFamily="34" charset="0"/>
              </a:rPr>
              <a:t> </a:t>
            </a:r>
            <a:r>
              <a:rPr lang="vi-VN" altLang="en-US" sz="1200" b="1" dirty="0" smtClean="0">
                <a:solidFill>
                  <a:srgbClr val="FF0000"/>
                </a:solidFill>
                <a:latin typeface="Trebuchet MS" panose="020B0603020202020204" pitchFamily="34" charset="0"/>
              </a:rPr>
              <a:t>înțelegerea și tratarea tulburărilor</a:t>
            </a:r>
            <a:r>
              <a:rPr lang="ro-RO" altLang="en-US" sz="1200" b="1" dirty="0" smtClean="0">
                <a:solidFill>
                  <a:srgbClr val="FF0000"/>
                </a:solidFill>
                <a:latin typeface="Trebuchet MS" panose="020B0603020202020204" pitchFamily="34" charset="0"/>
              </a:rPr>
              <a:t> </a:t>
            </a:r>
            <a:r>
              <a:rPr lang="vi-VN" altLang="en-US" sz="1200" b="1" dirty="0" smtClean="0">
                <a:solidFill>
                  <a:srgbClr val="FF0000"/>
                </a:solidFill>
                <a:latin typeface="Trebuchet MS" panose="020B0603020202020204" pitchFamily="34" charset="0"/>
              </a:rPr>
              <a:t>mintale</a:t>
            </a:r>
            <a:endParaRPr lang="ro-RO" altLang="en-US" sz="1200" b="1" dirty="0" smtClean="0">
              <a:solidFill>
                <a:srgbClr val="FF0000"/>
              </a:solidFill>
              <a:latin typeface="Trebuchet MS" panose="020B0603020202020204" pitchFamily="34" charset="0"/>
            </a:endParaRPr>
          </a:p>
          <a:p>
            <a:pPr lvl="1" algn="just" eaLnBrk="1" hangingPunct="1"/>
            <a:r>
              <a:rPr lang="ro-RO" altLang="en-US" sz="1200" dirty="0" smtClean="0"/>
              <a:t>S</a:t>
            </a:r>
            <a:r>
              <a:rPr lang="vi-VN" altLang="en-US" sz="1200" dirty="0" smtClean="0"/>
              <a:t>tarea subiectivă de bine</a:t>
            </a:r>
            <a:r>
              <a:rPr lang="ro-RO" altLang="en-US" sz="1200" dirty="0" smtClean="0"/>
              <a:t> </a:t>
            </a:r>
            <a:r>
              <a:rPr lang="vi-VN" altLang="en-US" sz="1200" dirty="0" smtClean="0"/>
              <a:t>și calitatea vieții </a:t>
            </a:r>
            <a:r>
              <a:rPr lang="ro-RO" altLang="en-US" sz="1200" dirty="0" smtClean="0"/>
              <a:t>au </a:t>
            </a:r>
            <a:r>
              <a:rPr lang="vi-VN" altLang="en-US" sz="1200" dirty="0" smtClean="0"/>
              <a:t>o mare valoare</a:t>
            </a:r>
            <a:r>
              <a:rPr lang="ro-RO" altLang="en-US" sz="1200" dirty="0" smtClean="0"/>
              <a:t> </a:t>
            </a:r>
            <a:r>
              <a:rPr lang="vi-VN" altLang="en-US" sz="1200" dirty="0" smtClean="0"/>
              <a:t>euristică în explicarea și tratarea diverselor</a:t>
            </a:r>
            <a:r>
              <a:rPr lang="ro-RO" altLang="en-US" sz="1200" dirty="0" smtClean="0"/>
              <a:t> </a:t>
            </a:r>
            <a:r>
              <a:rPr lang="vi-VN" altLang="en-US" sz="1200" dirty="0" smtClean="0"/>
              <a:t>tulburări psihologice.</a:t>
            </a:r>
            <a:endParaRPr lang="ro-RO" altLang="en-US" sz="1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6AED14CC-F983-4A0B-9FBF-9CB851EDBF3D}" type="slidenum">
              <a:rPr lang="en-US" altLang="ro-RO" sz="1000" smtClean="0">
                <a:solidFill>
                  <a:schemeClr val="tx1"/>
                </a:solidFill>
                <a:latin typeface="Arial Narrow" panose="020B0606020202030204" pitchFamily="34" charset="0"/>
              </a:rPr>
              <a:pPr>
                <a:spcBef>
                  <a:spcPct val="0"/>
                </a:spcBef>
                <a:buClrTx/>
                <a:buSzTx/>
                <a:buFontTx/>
                <a:buNone/>
              </a:pPr>
              <a:t>12</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7651" name="Rectangle 2"/>
          <p:cNvSpPr>
            <a:spLocks noGrp="1" noChangeArrowheads="1"/>
          </p:cNvSpPr>
          <p:nvPr>
            <p:ph type="title"/>
          </p:nvPr>
        </p:nvSpPr>
        <p:spPr/>
        <p:txBody>
          <a:bodyPr/>
          <a:lstStyle/>
          <a:p>
            <a:pPr eaLnBrk="1" hangingPunct="1"/>
            <a:r>
              <a:rPr lang="ro-RO" altLang="ro-RO" smtClean="0"/>
              <a:t>4. Condițiile de utilizare (I)</a:t>
            </a:r>
            <a:endParaRPr lang="en-US" altLang="ro-RO" smtClean="0"/>
          </a:p>
        </p:txBody>
      </p:sp>
      <p:sp>
        <p:nvSpPr>
          <p:cNvPr id="27652" name="Rectangle 3"/>
          <p:cNvSpPr>
            <a:spLocks noGrp="1" noChangeArrowheads="1"/>
          </p:cNvSpPr>
          <p:nvPr>
            <p:ph type="body" idx="1"/>
          </p:nvPr>
        </p:nvSpPr>
        <p:spPr>
          <a:xfrm>
            <a:off x="228600" y="1447800"/>
            <a:ext cx="7162800" cy="4724400"/>
          </a:xfrm>
        </p:spPr>
        <p:txBody>
          <a:bodyPr/>
          <a:lstStyle/>
          <a:p>
            <a:pPr lvl="1" algn="just" eaLnBrk="1" hangingPunct="1">
              <a:lnSpc>
                <a:spcPct val="90000"/>
              </a:lnSpc>
            </a:pPr>
            <a:endParaRPr lang="ro-RO" altLang="ro-RO" sz="2400" b="1" dirty="0" smtClean="0"/>
          </a:p>
          <a:p>
            <a:pPr lvl="1" algn="just" eaLnBrk="1" hangingPunct="1">
              <a:lnSpc>
                <a:spcPct val="90000"/>
              </a:lnSpc>
            </a:pPr>
            <a:endParaRPr lang="ro-RO" altLang="ro-RO" sz="1200" dirty="0" smtClean="0"/>
          </a:p>
          <a:p>
            <a:pPr lvl="1" algn="just" eaLnBrk="1" hangingPunct="1">
              <a:lnSpc>
                <a:spcPct val="90000"/>
              </a:lnSpc>
            </a:pPr>
            <a:endParaRPr lang="ro-RO" altLang="ro-RO" sz="1200" dirty="0"/>
          </a:p>
          <a:p>
            <a:pPr lvl="1" algn="just" eaLnBrk="1" hangingPunct="1">
              <a:lnSpc>
                <a:spcPct val="90000"/>
              </a:lnSpc>
            </a:pPr>
            <a:r>
              <a:rPr lang="ro-RO" altLang="ro-RO" sz="1200" dirty="0" err="1" smtClean="0"/>
              <a:t>Potenţialii</a:t>
            </a:r>
            <a:r>
              <a:rPr lang="ro-RO" altLang="ro-RO" sz="1200" dirty="0" smtClean="0"/>
              <a:t> </a:t>
            </a:r>
            <a:r>
              <a:rPr lang="ro-RO" altLang="ro-RO" sz="1200" dirty="0" smtClean="0"/>
              <a:t>utilizatori ai instrumentului ar trebui să fie </a:t>
            </a:r>
            <a:r>
              <a:rPr lang="ro-RO" altLang="ro-RO" sz="1200" dirty="0" err="1" smtClean="0"/>
              <a:t>familiarizaţi</a:t>
            </a:r>
            <a:r>
              <a:rPr lang="ro-RO" altLang="ro-RO" sz="1200" dirty="0" smtClean="0"/>
              <a:t> cu standardele de testare psihologică </a:t>
            </a:r>
            <a:r>
              <a:rPr lang="ro-RO" altLang="ro-RO" sz="1200" dirty="0" err="1" smtClean="0"/>
              <a:t>şi</a:t>
            </a:r>
            <a:r>
              <a:rPr lang="ro-RO" altLang="ro-RO" sz="1200" dirty="0" smtClean="0"/>
              <a:t> </a:t>
            </a:r>
            <a:r>
              <a:rPr lang="ro-RO" altLang="ro-RO" sz="1200" dirty="0" err="1" smtClean="0"/>
              <a:t>educaţională</a:t>
            </a:r>
            <a:r>
              <a:rPr lang="ro-RO" altLang="ro-RO" sz="1200" dirty="0" smtClean="0"/>
              <a:t> elaborate în comun de </a:t>
            </a:r>
            <a:r>
              <a:rPr lang="ro-RO" altLang="ro-RO" sz="1200" b="1" dirty="0" smtClean="0"/>
              <a:t>American </a:t>
            </a:r>
            <a:r>
              <a:rPr lang="ro-RO" altLang="ro-RO" sz="1200" b="1" dirty="0" err="1" smtClean="0"/>
              <a:t>Educational</a:t>
            </a:r>
            <a:r>
              <a:rPr lang="ro-RO" altLang="ro-RO" sz="1200" b="1" dirty="0" smtClean="0"/>
              <a:t> </a:t>
            </a:r>
            <a:r>
              <a:rPr lang="ro-RO" altLang="ro-RO" sz="1200" b="1" dirty="0" err="1" smtClean="0"/>
              <a:t>Research</a:t>
            </a:r>
            <a:r>
              <a:rPr lang="ro-RO" altLang="ro-RO" sz="1200" b="1" dirty="0" smtClean="0"/>
              <a:t> Association</a:t>
            </a:r>
            <a:r>
              <a:rPr lang="ro-RO" altLang="ro-RO" sz="1200" dirty="0" smtClean="0"/>
              <a:t> (</a:t>
            </a:r>
            <a:r>
              <a:rPr lang="ro-RO" altLang="ro-RO" sz="1200" i="1" dirty="0" err="1" smtClean="0"/>
              <a:t>Asociaţia</a:t>
            </a:r>
            <a:r>
              <a:rPr lang="ro-RO" altLang="ro-RO" sz="1200" i="1" dirty="0" smtClean="0"/>
              <a:t> Americană de Cercetare în Domeniul </a:t>
            </a:r>
            <a:r>
              <a:rPr lang="ro-RO" altLang="ro-RO" sz="1200" i="1" dirty="0" err="1" smtClean="0"/>
              <a:t>Educaţiei</a:t>
            </a:r>
            <a:r>
              <a:rPr lang="ro-RO" altLang="ro-RO" sz="1200" dirty="0" smtClean="0"/>
              <a:t>), </a:t>
            </a:r>
            <a:r>
              <a:rPr lang="ro-RO" altLang="ro-RO" sz="1200" b="1" dirty="0" smtClean="0"/>
              <a:t>American </a:t>
            </a:r>
            <a:r>
              <a:rPr lang="ro-RO" altLang="ro-RO" sz="1200" b="1" dirty="0" err="1" smtClean="0"/>
              <a:t>Psychological</a:t>
            </a:r>
            <a:r>
              <a:rPr lang="ro-RO" altLang="ro-RO" sz="1200" b="1" dirty="0" smtClean="0"/>
              <a:t> Association</a:t>
            </a:r>
            <a:r>
              <a:rPr lang="ro-RO" altLang="ro-RO" sz="1200" dirty="0" smtClean="0"/>
              <a:t> (</a:t>
            </a:r>
            <a:r>
              <a:rPr lang="ro-RO" altLang="ro-RO" sz="1200" i="1" dirty="0" err="1" smtClean="0"/>
              <a:t>Asociaţia</a:t>
            </a:r>
            <a:r>
              <a:rPr lang="ro-RO" altLang="ro-RO" sz="1200" i="1" dirty="0" smtClean="0"/>
              <a:t> Psihologilor Americani</a:t>
            </a:r>
            <a:r>
              <a:rPr lang="ro-RO" altLang="ro-RO" sz="1200" dirty="0" smtClean="0"/>
              <a:t>) </a:t>
            </a:r>
            <a:r>
              <a:rPr lang="ro-RO" altLang="ro-RO" sz="1200" dirty="0" err="1" smtClean="0"/>
              <a:t>şi</a:t>
            </a:r>
            <a:r>
              <a:rPr lang="ro-RO" altLang="ro-RO" sz="1200" dirty="0" smtClean="0"/>
              <a:t> </a:t>
            </a:r>
            <a:r>
              <a:rPr lang="ro-RO" altLang="ro-RO" sz="1200" b="1" dirty="0" smtClean="0"/>
              <a:t>National Council on </a:t>
            </a:r>
            <a:r>
              <a:rPr lang="ro-RO" altLang="ro-RO" sz="1200" b="1" dirty="0" err="1" smtClean="0"/>
              <a:t>Measurement</a:t>
            </a:r>
            <a:r>
              <a:rPr lang="ro-RO" altLang="ro-RO" sz="1200" b="1" dirty="0" smtClean="0"/>
              <a:t> in </a:t>
            </a:r>
            <a:r>
              <a:rPr lang="ro-RO" altLang="ro-RO" sz="1200" b="1" dirty="0" err="1" smtClean="0"/>
              <a:t>Education</a:t>
            </a:r>
            <a:r>
              <a:rPr lang="ro-RO" altLang="ro-RO" sz="1200" dirty="0" smtClean="0"/>
              <a:t> (</a:t>
            </a:r>
            <a:r>
              <a:rPr lang="ro-RO" altLang="ro-RO" sz="1200" i="1" dirty="0" smtClean="0"/>
              <a:t>Consiliul </a:t>
            </a:r>
            <a:r>
              <a:rPr lang="ro-RO" altLang="ro-RO" sz="1200" i="1" dirty="0" err="1" smtClean="0"/>
              <a:t>Naţional</a:t>
            </a:r>
            <a:r>
              <a:rPr lang="ro-RO" altLang="ro-RO" sz="1200" i="1" dirty="0" smtClean="0"/>
              <a:t> de Testare în </a:t>
            </a:r>
            <a:r>
              <a:rPr lang="ro-RO" altLang="ro-RO" sz="1200" i="1" dirty="0" err="1" smtClean="0"/>
              <a:t>Educaţie</a:t>
            </a:r>
            <a:r>
              <a:rPr lang="ro-RO" altLang="ro-RO" sz="1200" dirty="0" smtClean="0"/>
              <a:t>) (AERA, APA </a:t>
            </a:r>
            <a:r>
              <a:rPr lang="ro-RO" altLang="ro-RO" sz="1200" dirty="0" err="1" smtClean="0"/>
              <a:t>şi</a:t>
            </a:r>
            <a:r>
              <a:rPr lang="ro-RO" altLang="ro-RO" sz="1200" dirty="0" smtClean="0"/>
              <a:t> NCME, 1990), </a:t>
            </a:r>
            <a:r>
              <a:rPr lang="ro-RO" altLang="ro-RO" sz="1200" dirty="0" err="1" smtClean="0"/>
              <a:t>şi</a:t>
            </a:r>
            <a:r>
              <a:rPr lang="ro-RO" altLang="ro-RO" sz="1200" dirty="0" smtClean="0"/>
              <a:t> cu standardele de practică ale </a:t>
            </a:r>
            <a:r>
              <a:rPr lang="ro-RO" altLang="ro-RO" sz="1200" b="1" dirty="0" smtClean="0"/>
              <a:t>American </a:t>
            </a:r>
            <a:r>
              <a:rPr lang="ro-RO" altLang="ro-RO" sz="1200" b="1" dirty="0" err="1" smtClean="0"/>
              <a:t>Psychiatric</a:t>
            </a:r>
            <a:r>
              <a:rPr lang="ro-RO" altLang="ro-RO" sz="1200" b="1" dirty="0" smtClean="0"/>
              <a:t> Association</a:t>
            </a:r>
            <a:r>
              <a:rPr lang="ro-RO" altLang="ro-RO" sz="1200" dirty="0" smtClean="0"/>
              <a:t> (</a:t>
            </a:r>
            <a:r>
              <a:rPr lang="ro-RO" altLang="ro-RO" sz="1200" i="1" dirty="0" err="1" smtClean="0"/>
              <a:t>Asociaţia</a:t>
            </a:r>
            <a:r>
              <a:rPr lang="ro-RO" altLang="ro-RO" sz="1200" i="1" dirty="0" smtClean="0"/>
              <a:t> Psihiatrilor Americani</a:t>
            </a:r>
            <a:r>
              <a:rPr lang="ro-RO" altLang="ro-RO" sz="1200" dirty="0" smtClean="0"/>
              <a:t>).</a:t>
            </a:r>
          </a:p>
          <a:p>
            <a:pPr lvl="1" algn="just" eaLnBrk="1" hangingPunct="1">
              <a:lnSpc>
                <a:spcPct val="90000"/>
              </a:lnSpc>
            </a:pPr>
            <a:endParaRPr lang="ro-RO" altLang="ro-RO" sz="1200" dirty="0" smtClean="0"/>
          </a:p>
          <a:p>
            <a:pPr lvl="1" algn="just" eaLnBrk="1" hangingPunct="1">
              <a:lnSpc>
                <a:spcPct val="90000"/>
              </a:lnSpc>
            </a:pPr>
            <a:r>
              <a:rPr lang="en-US" altLang="ro-RO" sz="1200" b="1" dirty="0" smtClean="0"/>
              <a:t>Conform </a:t>
            </a:r>
            <a:r>
              <a:rPr lang="en-US" altLang="ro-RO" sz="1200" dirty="0" err="1" smtClean="0"/>
              <a:t>standarde</a:t>
            </a:r>
            <a:r>
              <a:rPr lang="ro-RO" altLang="ro-RO" sz="1200" dirty="0" smtClean="0"/>
              <a:t>lor</a:t>
            </a:r>
            <a:r>
              <a:rPr lang="en-US" altLang="ro-RO" sz="1200" dirty="0" smtClean="0"/>
              <a:t> </a:t>
            </a:r>
            <a:r>
              <a:rPr lang="ro-RO" altLang="ro-RO" sz="1200" dirty="0" smtClean="0"/>
              <a:t>ș</a:t>
            </a:r>
            <a:r>
              <a:rPr lang="en-US" altLang="ro-RO" sz="1200" dirty="0" err="1" smtClean="0"/>
              <a:t>i</a:t>
            </a:r>
            <a:r>
              <a:rPr lang="en-US" altLang="ro-RO" sz="1200" dirty="0" smtClean="0"/>
              <a:t> </a:t>
            </a:r>
            <a:r>
              <a:rPr lang="en-US" altLang="ro-RO" sz="1200" dirty="0" err="1" smtClean="0"/>
              <a:t>recomand</a:t>
            </a:r>
            <a:r>
              <a:rPr lang="ro-RO" altLang="ro-RO" sz="1200" dirty="0" smtClean="0"/>
              <a:t>ă</a:t>
            </a:r>
            <a:r>
              <a:rPr lang="en-US" altLang="ro-RO" sz="1200" dirty="0" err="1" smtClean="0"/>
              <a:t>ri</a:t>
            </a:r>
            <a:r>
              <a:rPr lang="ro-RO" altLang="ro-RO" sz="1200" dirty="0" smtClean="0"/>
              <a:t>lor</a:t>
            </a:r>
            <a:r>
              <a:rPr lang="en-US" altLang="ro-RO" sz="1200" dirty="0" smtClean="0"/>
              <a:t> </a:t>
            </a:r>
            <a:r>
              <a:rPr lang="ro-RO" altLang="ro-RO" sz="1200" dirty="0" smtClean="0"/>
              <a:t>î</a:t>
            </a:r>
            <a:r>
              <a:rPr lang="en-US" altLang="ro-RO" sz="1200" dirty="0" smtClean="0"/>
              <a:t>n </a:t>
            </a:r>
            <a:r>
              <a:rPr lang="en-US" altLang="ro-RO" sz="1200" dirty="0" err="1" smtClean="0"/>
              <a:t>domeniu</a:t>
            </a:r>
            <a:r>
              <a:rPr lang="en-US" altLang="ro-RO" sz="1200" dirty="0" smtClean="0"/>
              <a:t> </a:t>
            </a:r>
            <a:r>
              <a:rPr lang="ro-RO" altLang="ro-RO" sz="1200" dirty="0" smtClean="0"/>
              <a:t>oferite de către instituțiile avizate, </a:t>
            </a:r>
            <a:r>
              <a:rPr lang="ro-RO" altLang="ro-RO" sz="1200" b="1" dirty="0" smtClean="0"/>
              <a:t>instrumentul QOLI este u</a:t>
            </a:r>
            <a:r>
              <a:rPr lang="en-US" altLang="ro-RO" sz="1200" b="1" dirty="0" smtClean="0"/>
              <a:t>n </a:t>
            </a:r>
            <a:r>
              <a:rPr lang="ro-RO" altLang="ro-RO" sz="1200" b="1" dirty="0" smtClean="0"/>
              <a:t>instrument</a:t>
            </a:r>
            <a:r>
              <a:rPr lang="en-US" altLang="ro-RO" sz="1200" b="1" dirty="0" smtClean="0"/>
              <a:t> de </a:t>
            </a:r>
            <a:r>
              <a:rPr lang="en-US" altLang="ro-RO" sz="1200" b="1" dirty="0" err="1" smtClean="0"/>
              <a:t>clas</a:t>
            </a:r>
            <a:r>
              <a:rPr lang="ro-RO" altLang="ro-RO" sz="1200" b="1" dirty="0" smtClean="0"/>
              <a:t>ă</a:t>
            </a:r>
            <a:r>
              <a:rPr lang="en-US" altLang="ro-RO" sz="1200" b="1" dirty="0" smtClean="0"/>
              <a:t> </a:t>
            </a:r>
            <a:r>
              <a:rPr lang="ro-RO" altLang="ro-RO" sz="1200" b="1" dirty="0" smtClean="0"/>
              <a:t>B</a:t>
            </a:r>
            <a:r>
              <a:rPr lang="en-US" altLang="ro-RO" sz="1200" dirty="0" smtClean="0"/>
              <a:t> </a:t>
            </a:r>
            <a:endParaRPr lang="ro-RO" altLang="ro-RO" sz="1200" dirty="0" smtClean="0"/>
          </a:p>
          <a:p>
            <a:pPr lvl="1" algn="just" eaLnBrk="1" hangingPunct="1">
              <a:lnSpc>
                <a:spcPct val="90000"/>
              </a:lnSpc>
            </a:pPr>
            <a:endParaRPr lang="ro-RO" altLang="ro-RO" sz="1200" dirty="0" smtClean="0"/>
          </a:p>
          <a:p>
            <a:pPr lvl="1" algn="just" eaLnBrk="1" hangingPunct="1">
              <a:lnSpc>
                <a:spcPct val="90000"/>
              </a:lnSpc>
            </a:pPr>
            <a:r>
              <a:rPr lang="ro-RO" altLang="ro-RO" sz="1200" dirty="0" smtClean="0"/>
              <a:t>Acest tip de c</a:t>
            </a:r>
            <a:r>
              <a:rPr lang="it-IT" altLang="ro-RO" sz="1200" dirty="0" err="1" smtClean="0"/>
              <a:t>lasific</a:t>
            </a:r>
            <a:r>
              <a:rPr lang="ro-RO" altLang="ro-RO" sz="1200" dirty="0" smtClean="0"/>
              <a:t>are grupează </a:t>
            </a:r>
            <a:r>
              <a:rPr lang="it-IT" altLang="ro-RO" sz="1200" dirty="0" err="1" smtClean="0"/>
              <a:t>instrumentele</a:t>
            </a:r>
            <a:r>
              <a:rPr lang="it-IT" altLang="ro-RO" sz="1200" dirty="0" smtClean="0"/>
              <a:t> </a:t>
            </a:r>
            <a:r>
              <a:rPr lang="it-IT" altLang="ro-RO" sz="1200" dirty="0" err="1" smtClean="0"/>
              <a:t>psihometrice</a:t>
            </a:r>
            <a:r>
              <a:rPr lang="it-IT" altLang="ro-RO" sz="1200" dirty="0" smtClean="0"/>
              <a:t> </a:t>
            </a:r>
            <a:r>
              <a:rPr lang="ro-RO" altLang="ro-RO" sz="1200" dirty="0" smtClean="0"/>
              <a:t>î</a:t>
            </a:r>
            <a:r>
              <a:rPr lang="it-IT" altLang="ro-RO" sz="1200" dirty="0" smtClean="0"/>
              <a:t>n </a:t>
            </a:r>
            <a:r>
              <a:rPr lang="it-IT" altLang="ro-RO" sz="1200" dirty="0" err="1" smtClean="0"/>
              <a:t>conformitate</a:t>
            </a:r>
            <a:r>
              <a:rPr lang="it-IT" altLang="ro-RO" sz="1200" dirty="0" smtClean="0"/>
              <a:t> cu </a:t>
            </a:r>
            <a:r>
              <a:rPr lang="it-IT" altLang="ro-RO" sz="1200" dirty="0" err="1" smtClean="0"/>
              <a:t>modelul</a:t>
            </a:r>
            <a:r>
              <a:rPr lang="it-IT" altLang="ro-RO" sz="1200" dirty="0" smtClean="0"/>
              <a:t> A-B-C</a:t>
            </a:r>
            <a:endParaRPr lang="ro-RO" altLang="ro-RO" sz="1200" dirty="0" smtClean="0"/>
          </a:p>
          <a:p>
            <a:pPr lvl="1" algn="just" eaLnBrk="1" hangingPunct="1">
              <a:lnSpc>
                <a:spcPct val="90000"/>
              </a:lnSpc>
            </a:pPr>
            <a:endParaRPr lang="ro-RO" altLang="ro-RO" sz="1200" dirty="0" smtClean="0"/>
          </a:p>
          <a:p>
            <a:pPr lvl="1" algn="just" eaLnBrk="1" hangingPunct="1">
              <a:lnSpc>
                <a:spcPct val="90000"/>
              </a:lnSpc>
            </a:pPr>
            <a:r>
              <a:rPr lang="ro-RO" altLang="ro-RO" sz="1200" b="1" dirty="0" smtClean="0"/>
              <a:t>Instrument</a:t>
            </a:r>
            <a:r>
              <a:rPr lang="en-US" altLang="ro-RO" sz="1200" b="1" dirty="0" smtClean="0"/>
              <a:t> de </a:t>
            </a:r>
            <a:r>
              <a:rPr lang="en-US" altLang="ro-RO" sz="1200" b="1" dirty="0" err="1" smtClean="0"/>
              <a:t>clas</a:t>
            </a:r>
            <a:r>
              <a:rPr lang="ro-RO" altLang="ro-RO" sz="1200" b="1" dirty="0" smtClean="0"/>
              <a:t>ă</a:t>
            </a:r>
            <a:r>
              <a:rPr lang="en-US" altLang="ro-RO" sz="1200" b="1" dirty="0" smtClean="0"/>
              <a:t> </a:t>
            </a:r>
            <a:r>
              <a:rPr lang="ro-RO" altLang="ro-RO" sz="1200" b="1" dirty="0" smtClean="0"/>
              <a:t>B</a:t>
            </a:r>
            <a:r>
              <a:rPr lang="en-US" altLang="ro-RO" sz="1200" dirty="0" smtClean="0"/>
              <a:t> </a:t>
            </a:r>
            <a:r>
              <a:rPr lang="ro-RO" altLang="ro-RO" sz="1200" dirty="0" smtClean="0"/>
              <a:t>= </a:t>
            </a:r>
            <a:r>
              <a:rPr lang="en-US" altLang="ro-RO" sz="1200" dirty="0" err="1" smtClean="0"/>
              <a:t>destinat</a:t>
            </a:r>
            <a:r>
              <a:rPr lang="en-US" altLang="ro-RO" sz="1200" dirty="0" smtClean="0"/>
              <a:t> </a:t>
            </a:r>
            <a:r>
              <a:rPr lang="en-US" altLang="ro-RO" sz="1200" dirty="0" err="1" smtClean="0"/>
              <a:t>persoanelor</a:t>
            </a:r>
            <a:r>
              <a:rPr lang="en-US" altLang="ro-RO" sz="1200" dirty="0" smtClean="0"/>
              <a:t> cu </a:t>
            </a:r>
            <a:r>
              <a:rPr lang="en-US" altLang="ro-RO" sz="1200" dirty="0" err="1" smtClean="0"/>
              <a:t>studii</a:t>
            </a:r>
            <a:r>
              <a:rPr lang="en-US" altLang="ro-RO" sz="1200" dirty="0" smtClean="0"/>
              <a:t> </a:t>
            </a:r>
            <a:r>
              <a:rPr lang="en-US" altLang="ro-RO" sz="1200" dirty="0" err="1" smtClean="0"/>
              <a:t>universitare</a:t>
            </a:r>
            <a:r>
              <a:rPr lang="en-US" altLang="ro-RO" sz="1200" dirty="0" smtClean="0"/>
              <a:t> cu </a:t>
            </a:r>
            <a:r>
              <a:rPr lang="en-US" altLang="ro-RO" sz="1200" dirty="0" err="1" smtClean="0"/>
              <a:t>profil</a:t>
            </a:r>
            <a:r>
              <a:rPr lang="en-US" altLang="ro-RO" sz="1200" dirty="0" smtClean="0"/>
              <a:t> </a:t>
            </a:r>
            <a:r>
              <a:rPr lang="en-US" altLang="ro-RO" sz="1200" dirty="0" err="1" smtClean="0"/>
              <a:t>psihologic</a:t>
            </a:r>
            <a:r>
              <a:rPr lang="en-US" altLang="ro-RO" sz="1200" dirty="0" smtClean="0"/>
              <a:t> </a:t>
            </a:r>
            <a:r>
              <a:rPr lang="en-US" altLang="ro-RO" sz="1200" dirty="0" err="1" smtClean="0"/>
              <a:t>ori</a:t>
            </a:r>
            <a:r>
              <a:rPr lang="en-US" altLang="ro-RO" sz="1200" dirty="0" smtClean="0"/>
              <a:t> </a:t>
            </a:r>
            <a:r>
              <a:rPr lang="en-US" altLang="ro-RO" sz="1200" dirty="0" err="1" smtClean="0"/>
              <a:t>asimilate</a:t>
            </a:r>
            <a:r>
              <a:rPr lang="en-US" altLang="ro-RO" sz="1200" dirty="0" smtClean="0"/>
              <a:t> </a:t>
            </a:r>
            <a:r>
              <a:rPr lang="ro-RO" altLang="ro-RO" sz="1200" dirty="0" smtClean="0"/>
              <a:t>acestora (</a:t>
            </a:r>
            <a:r>
              <a:rPr lang="en-US" altLang="ro-RO" sz="1200" dirty="0" err="1" smtClean="0"/>
              <a:t>asisten</a:t>
            </a:r>
            <a:r>
              <a:rPr lang="ro-RO" altLang="ro-RO" sz="1200" dirty="0" err="1" smtClean="0"/>
              <a:t>ță</a:t>
            </a:r>
            <a:r>
              <a:rPr lang="en-US" altLang="ro-RO" sz="1200" dirty="0" smtClean="0"/>
              <a:t> social</a:t>
            </a:r>
            <a:r>
              <a:rPr lang="ro-RO" altLang="ro-RO" sz="1200" dirty="0" smtClean="0"/>
              <a:t>ă</a:t>
            </a:r>
            <a:r>
              <a:rPr lang="en-US" altLang="ro-RO" sz="1200" dirty="0" smtClean="0"/>
              <a:t>, </a:t>
            </a:r>
            <a:r>
              <a:rPr lang="en-US" altLang="ro-RO" sz="1200" dirty="0" err="1" smtClean="0"/>
              <a:t>psiho-sociologie</a:t>
            </a:r>
            <a:r>
              <a:rPr lang="en-US" altLang="ro-RO" sz="1200" dirty="0" smtClean="0"/>
              <a:t>, </a:t>
            </a:r>
            <a:r>
              <a:rPr lang="en-US" altLang="ro-RO" sz="1200" dirty="0" err="1" smtClean="0"/>
              <a:t>psihopedagogie</a:t>
            </a:r>
            <a:r>
              <a:rPr lang="en-US" altLang="ro-RO" sz="1200" dirty="0" smtClean="0"/>
              <a:t> special</a:t>
            </a:r>
            <a:r>
              <a:rPr lang="ro-RO" altLang="ro-RO" sz="1200" dirty="0" smtClean="0"/>
              <a:t>ă)</a:t>
            </a:r>
          </a:p>
        </p:txBody>
      </p:sp>
      <p:pic>
        <p:nvPicPr>
          <p:cNvPr id="276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1244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AEDA5EA6-F358-4A5B-80A9-3FCDBE70DA37}" type="slidenum">
              <a:rPr lang="en-US" altLang="ro-RO" sz="1000" smtClean="0">
                <a:solidFill>
                  <a:schemeClr val="tx1"/>
                </a:solidFill>
                <a:latin typeface="Arial Narrow" panose="020B0606020202030204" pitchFamily="34" charset="0"/>
              </a:rPr>
              <a:pPr>
                <a:spcBef>
                  <a:spcPct val="0"/>
                </a:spcBef>
                <a:buClrTx/>
                <a:buSzTx/>
                <a:buFontTx/>
                <a:buNone/>
              </a:pPr>
              <a:t>13</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8675" name="Rectangle 2"/>
          <p:cNvSpPr>
            <a:spLocks noGrp="1" noChangeArrowheads="1"/>
          </p:cNvSpPr>
          <p:nvPr>
            <p:ph type="title"/>
          </p:nvPr>
        </p:nvSpPr>
        <p:spPr/>
        <p:txBody>
          <a:bodyPr/>
          <a:lstStyle/>
          <a:p>
            <a:pPr eaLnBrk="1" hangingPunct="1"/>
            <a:r>
              <a:rPr lang="ro-RO" altLang="ro-RO" smtClean="0"/>
              <a:t>Condițiile de utilizare (II)</a:t>
            </a:r>
            <a:endParaRPr lang="en-US" altLang="ro-RO" smtClean="0"/>
          </a:p>
        </p:txBody>
      </p:sp>
      <p:sp>
        <p:nvSpPr>
          <p:cNvPr id="28676" name="Rectangle 3"/>
          <p:cNvSpPr>
            <a:spLocks noGrp="1" noChangeArrowheads="1"/>
          </p:cNvSpPr>
          <p:nvPr>
            <p:ph type="body" idx="1"/>
          </p:nvPr>
        </p:nvSpPr>
        <p:spPr>
          <a:xfrm>
            <a:off x="228600" y="1447800"/>
            <a:ext cx="5257800" cy="4876800"/>
          </a:xfrm>
        </p:spPr>
        <p:txBody>
          <a:bodyPr/>
          <a:lstStyle/>
          <a:p>
            <a:pPr algn="just" eaLnBrk="1" hangingPunct="1">
              <a:buFontTx/>
              <a:buChar char="-"/>
            </a:pPr>
            <a:endParaRPr lang="ro-RO" altLang="en-US" sz="1200" dirty="0" smtClean="0">
              <a:latin typeface="Trebuchet MS" panose="020B0603020202020204" pitchFamily="34" charset="0"/>
            </a:endParaRPr>
          </a:p>
          <a:p>
            <a:pPr algn="just" eaLnBrk="1" hangingPunct="1">
              <a:buFontTx/>
              <a:buChar char="-"/>
            </a:pPr>
            <a:r>
              <a:rPr lang="ro-RO" altLang="en-US" sz="1200" dirty="0" smtClean="0">
                <a:latin typeface="Trebuchet MS" panose="020B0603020202020204" pitchFamily="34" charset="0"/>
              </a:rPr>
              <a:t>utilizatorii </a:t>
            </a:r>
            <a:r>
              <a:rPr lang="ro-RO" altLang="en-US" sz="1200" dirty="0" smtClean="0">
                <a:latin typeface="Trebuchet MS" panose="020B0603020202020204" pitchFamily="34" charset="0"/>
              </a:rPr>
              <a:t>QOLI trebuie să fie membri ai unor </a:t>
            </a:r>
            <a:r>
              <a:rPr lang="ro-RO" altLang="en-US" sz="1200" dirty="0" err="1" smtClean="0">
                <a:latin typeface="Trebuchet MS" panose="020B0603020202020204" pitchFamily="34" charset="0"/>
              </a:rPr>
              <a:t>asociaţii</a:t>
            </a:r>
            <a:r>
              <a:rPr lang="ro-RO" altLang="en-US" sz="1200" dirty="0" smtClean="0">
                <a:latin typeface="Trebuchet MS" panose="020B0603020202020204" pitchFamily="34" charset="0"/>
              </a:rPr>
              <a:t> care </a:t>
            </a:r>
            <a:r>
              <a:rPr lang="ro-RO" altLang="en-US" sz="1200" dirty="0" err="1" smtClean="0">
                <a:latin typeface="Trebuchet MS" panose="020B0603020202020204" pitchFamily="34" charset="0"/>
              </a:rPr>
              <a:t>îşi</a:t>
            </a:r>
            <a:r>
              <a:rPr lang="ro-RO" altLang="en-US" sz="1200" dirty="0" smtClean="0">
                <a:latin typeface="Trebuchet MS" panose="020B0603020202020204" pitchFamily="34" charset="0"/>
              </a:rPr>
              <a:t> </a:t>
            </a:r>
            <a:r>
              <a:rPr lang="ro-RO" altLang="en-US" sz="1200" dirty="0" err="1" smtClean="0">
                <a:latin typeface="Trebuchet MS" panose="020B0603020202020204" pitchFamily="34" charset="0"/>
              </a:rPr>
              <a:t>însuşesc</a:t>
            </a:r>
            <a:r>
              <a:rPr lang="ro-RO" altLang="en-US" sz="1200" dirty="0" smtClean="0">
                <a:latin typeface="Trebuchet MS" panose="020B0603020202020204" pitchFamily="34" charset="0"/>
              </a:rPr>
              <a:t> standardele de etică în utilizarea testelor psihologice </a:t>
            </a:r>
            <a:r>
              <a:rPr lang="ro-RO" altLang="en-US" sz="1200" dirty="0" err="1" smtClean="0">
                <a:latin typeface="Trebuchet MS" panose="020B0603020202020204" pitchFamily="34" charset="0"/>
              </a:rPr>
              <a:t>şi</a:t>
            </a:r>
            <a:r>
              <a:rPr lang="ro-RO" altLang="en-US" sz="1200" dirty="0" smtClean="0">
                <a:latin typeface="Trebuchet MS" panose="020B0603020202020204" pitchFamily="34" charset="0"/>
              </a:rPr>
              <a:t> </a:t>
            </a:r>
            <a:r>
              <a:rPr lang="ro-RO" altLang="en-US" sz="1200" dirty="0" err="1" smtClean="0">
                <a:latin typeface="Trebuchet MS" panose="020B0603020202020204" pitchFamily="34" charset="0"/>
              </a:rPr>
              <a:t>educaţionale</a:t>
            </a:r>
            <a:r>
              <a:rPr lang="ro-RO" altLang="en-US" sz="1200" dirty="0" smtClean="0">
                <a:latin typeface="Trebuchet MS" panose="020B0603020202020204" pitchFamily="34" charset="0"/>
              </a:rPr>
              <a:t> sau să fie </a:t>
            </a:r>
            <a:r>
              <a:rPr lang="ro-RO" altLang="en-US" sz="1200" dirty="0" err="1" smtClean="0">
                <a:latin typeface="Trebuchet MS" panose="020B0603020202020204" pitchFamily="34" charset="0"/>
              </a:rPr>
              <a:t>licenţiaţi</a:t>
            </a:r>
            <a:r>
              <a:rPr lang="ro-RO" altLang="en-US" sz="1200" dirty="0" smtClean="0">
                <a:latin typeface="Trebuchet MS" panose="020B0603020202020204" pitchFamily="34" charset="0"/>
              </a:rPr>
              <a:t> în domeniile: psihologie, </a:t>
            </a:r>
            <a:r>
              <a:rPr lang="ro-RO" altLang="en-US" sz="1200" dirty="0" err="1" smtClean="0">
                <a:latin typeface="Trebuchet MS" panose="020B0603020202020204" pitchFamily="34" charset="0"/>
              </a:rPr>
              <a:t>educaţie</a:t>
            </a:r>
            <a:r>
              <a:rPr lang="ro-RO" altLang="en-US" sz="1200" dirty="0" smtClean="0">
                <a:latin typeface="Trebuchet MS" panose="020B0603020202020204" pitchFamily="34" charset="0"/>
              </a:rPr>
              <a:t>, medicină, </a:t>
            </a:r>
            <a:r>
              <a:rPr lang="ro-RO" altLang="en-US" sz="1200" dirty="0" err="1" smtClean="0">
                <a:latin typeface="Trebuchet MS" panose="020B0603020202020204" pitchFamily="34" charset="0"/>
              </a:rPr>
              <a:t>asistenţă</a:t>
            </a:r>
            <a:r>
              <a:rPr lang="ro-RO" altLang="en-US" sz="1200" dirty="0" smtClean="0">
                <a:latin typeface="Trebuchet MS" panose="020B0603020202020204" pitchFamily="34" charset="0"/>
              </a:rPr>
              <a:t> socială sau alte ramuri asociate. </a:t>
            </a:r>
          </a:p>
          <a:p>
            <a:pPr algn="just" eaLnBrk="1" hangingPunct="1">
              <a:buFontTx/>
              <a:buChar char="-"/>
            </a:pPr>
            <a:endParaRPr lang="ro-RO" altLang="en-US" sz="1200" dirty="0" smtClean="0">
              <a:latin typeface="Trebuchet MS" panose="020B0603020202020204" pitchFamily="34" charset="0"/>
            </a:endParaRPr>
          </a:p>
          <a:p>
            <a:pPr algn="just" eaLnBrk="1" hangingPunct="1">
              <a:buFontTx/>
              <a:buChar char="-"/>
            </a:pPr>
            <a:r>
              <a:rPr lang="ro-RO" altLang="en-US" sz="1200" dirty="0" smtClean="0">
                <a:latin typeface="Trebuchet MS" panose="020B0603020202020204" pitchFamily="34" charset="0"/>
              </a:rPr>
              <a:t>calificarea:</a:t>
            </a:r>
          </a:p>
          <a:p>
            <a:pPr lvl="1" algn="just" eaLnBrk="1" hangingPunct="1">
              <a:buFontTx/>
              <a:buChar char="-"/>
            </a:pPr>
            <a:r>
              <a:rPr lang="ro-RO" altLang="en-US" sz="1200" dirty="0" smtClean="0"/>
              <a:t>utilizatorii </a:t>
            </a:r>
            <a:r>
              <a:rPr lang="ro-RO" altLang="en-US" sz="1200" dirty="0" err="1" smtClean="0"/>
              <a:t>calificaţi</a:t>
            </a:r>
            <a:r>
              <a:rPr lang="ro-RO" altLang="en-US" sz="1200" dirty="0" smtClean="0"/>
              <a:t> ai acestei scale ar trebui de asemenea să fie </a:t>
            </a:r>
            <a:r>
              <a:rPr lang="ro-RO" altLang="en-US" sz="1200" b="1" u="sng" dirty="0" smtClean="0"/>
              <a:t>membrii ai unei </a:t>
            </a:r>
            <a:r>
              <a:rPr lang="ro-RO" altLang="en-US" sz="1200" b="1" u="sng" dirty="0" err="1" smtClean="0"/>
              <a:t>asociaţii</a:t>
            </a:r>
            <a:r>
              <a:rPr lang="ro-RO" altLang="en-US" sz="1200" b="1" u="sng" dirty="0" smtClean="0"/>
              <a:t> profesionale</a:t>
            </a:r>
            <a:r>
              <a:rPr lang="ro-RO" altLang="en-US" sz="1200" dirty="0" smtClean="0"/>
              <a:t> care sprijină un set de standarde pentru utilizarea etică a testelor psihologice sau </a:t>
            </a:r>
            <a:r>
              <a:rPr lang="ro-RO" altLang="en-US" sz="1200" dirty="0" err="1" smtClean="0"/>
              <a:t>educaţionale</a:t>
            </a:r>
            <a:r>
              <a:rPr lang="ro-RO" altLang="en-US" sz="1200" dirty="0" smtClean="0"/>
              <a:t>.</a:t>
            </a:r>
          </a:p>
          <a:p>
            <a:pPr lvl="1" eaLnBrk="1" hangingPunct="1"/>
            <a:r>
              <a:rPr lang="ro-RO" altLang="en-US" sz="1200" dirty="0" smtClean="0"/>
              <a:t>QOLI poate fi administrat </a:t>
            </a:r>
            <a:r>
              <a:rPr lang="ro-RO" altLang="en-US" sz="1200" dirty="0" err="1" smtClean="0"/>
              <a:t>şi</a:t>
            </a:r>
            <a:r>
              <a:rPr lang="ro-RO" altLang="en-US" sz="1200" dirty="0" smtClean="0"/>
              <a:t> cotat de </a:t>
            </a:r>
            <a:r>
              <a:rPr lang="ro-RO" altLang="en-US" sz="1200" b="1" u="sng" dirty="0" smtClean="0"/>
              <a:t>specialiști </a:t>
            </a:r>
            <a:r>
              <a:rPr lang="ro-RO" altLang="en-US" sz="1200" b="1" u="sng" dirty="0" err="1" smtClean="0"/>
              <a:t>instruiţi</a:t>
            </a:r>
            <a:r>
              <a:rPr lang="ro-RO" altLang="en-US" sz="1200" b="1" u="sng" dirty="0" smtClean="0"/>
              <a:t> în domeniul evaluării psihologice</a:t>
            </a:r>
            <a:r>
              <a:rPr lang="ro-RO" altLang="en-US" sz="1200" dirty="0" smtClean="0"/>
              <a:t>, printre care psihologi, psihoterapeuți, </a:t>
            </a:r>
            <a:r>
              <a:rPr lang="ro-RO" altLang="en-US" sz="1200" dirty="0" err="1" smtClean="0"/>
              <a:t>asistenţi</a:t>
            </a:r>
            <a:r>
              <a:rPr lang="ro-RO" altLang="en-US" sz="1200" dirty="0" smtClean="0"/>
              <a:t> sociali, psihiatri etc. </a:t>
            </a:r>
          </a:p>
          <a:p>
            <a:pPr lvl="1" eaLnBrk="1" hangingPunct="1"/>
            <a:r>
              <a:rPr lang="ro-RO" altLang="en-US" sz="1200" dirty="0" smtClean="0"/>
              <a:t>presupune un anumit nivel de pregătire </a:t>
            </a:r>
            <a:r>
              <a:rPr lang="ro-RO" altLang="en-US" sz="1200" dirty="0" err="1" smtClean="0"/>
              <a:t>şi</a:t>
            </a:r>
            <a:r>
              <a:rPr lang="ro-RO" altLang="en-US" sz="1200" dirty="0" smtClean="0"/>
              <a:t> necesită un nivel minim de </a:t>
            </a:r>
            <a:r>
              <a:rPr lang="ro-RO" altLang="en-US" sz="1200" dirty="0" err="1" smtClean="0"/>
              <a:t>competenţe</a:t>
            </a:r>
            <a:r>
              <a:rPr lang="ro-RO" altLang="en-US" sz="1200" dirty="0" smtClean="0"/>
              <a:t> din partea celui care alege să-l utilizeze în evaluarea unor </a:t>
            </a:r>
            <a:r>
              <a:rPr lang="ro-RO" altLang="en-US" sz="1200" dirty="0" err="1" smtClean="0"/>
              <a:t>pacienţi</a:t>
            </a:r>
            <a:r>
              <a:rPr lang="ro-RO" altLang="en-US" sz="1200" dirty="0" smtClean="0"/>
              <a:t> sau a altor persoane</a:t>
            </a:r>
            <a:r>
              <a:rPr lang="en-US" altLang="en-US" sz="1200" dirty="0" smtClean="0"/>
              <a:t> </a:t>
            </a:r>
            <a:endParaRPr lang="ro-RO" altLang="en-US" sz="1200" dirty="0" smtClean="0"/>
          </a:p>
          <a:p>
            <a:pPr lvl="1" eaLnBrk="1" hangingPunct="1"/>
            <a:endParaRPr lang="ro-RO" altLang="en-US" sz="1200" dirty="0" smtClean="0"/>
          </a:p>
          <a:p>
            <a:pPr lvl="1" eaLnBrk="1" hangingPunct="1"/>
            <a:r>
              <a:rPr lang="ro-RO" altLang="en-US" sz="1200" dirty="0" smtClean="0">
                <a:solidFill>
                  <a:srgbClr val="FF0000"/>
                </a:solidFill>
              </a:rPr>
              <a:t>persoanele a căror </a:t>
            </a:r>
            <a:r>
              <a:rPr lang="ro-RO" altLang="en-US" sz="1200" b="1" dirty="0" smtClean="0">
                <a:solidFill>
                  <a:srgbClr val="FF0000"/>
                </a:solidFill>
              </a:rPr>
              <a:t>unică calificare</a:t>
            </a:r>
            <a:r>
              <a:rPr lang="ro-RO" altLang="en-US" sz="1200" dirty="0" smtClean="0">
                <a:solidFill>
                  <a:srgbClr val="FF0000"/>
                </a:solidFill>
              </a:rPr>
              <a:t> privind testarea psihologică derivă doar din accesarea manualului QOLI nu pot fi utilizatori </a:t>
            </a:r>
            <a:r>
              <a:rPr lang="ro-RO" altLang="en-US" sz="1200" dirty="0" err="1" smtClean="0">
                <a:solidFill>
                  <a:srgbClr val="FF0000"/>
                </a:solidFill>
              </a:rPr>
              <a:t>calificaţi</a:t>
            </a:r>
            <a:r>
              <a:rPr lang="ro-RO" altLang="en-US" sz="1200" dirty="0" smtClean="0">
                <a:solidFill>
                  <a:srgbClr val="FF0000"/>
                </a:solidFill>
              </a:rPr>
              <a:t> ai QOLI</a:t>
            </a:r>
          </a:p>
        </p:txBody>
      </p:sp>
      <p:pic>
        <p:nvPicPr>
          <p:cNvPr id="2" name="Picture 1"/>
          <p:cNvPicPr>
            <a:picLocks noChangeAspect="1"/>
          </p:cNvPicPr>
          <p:nvPr/>
        </p:nvPicPr>
        <p:blipFill>
          <a:blip r:embed="rId2"/>
          <a:stretch>
            <a:fillRect/>
          </a:stretch>
        </p:blipFill>
        <p:spPr>
          <a:xfrm>
            <a:off x="5791200" y="2438400"/>
            <a:ext cx="3012877" cy="18811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1F0D5E72-4241-45EF-ABA0-DD610EF92779}" type="slidenum">
              <a:rPr lang="en-US" altLang="ro-RO" sz="1000" smtClean="0">
                <a:solidFill>
                  <a:schemeClr val="tx1"/>
                </a:solidFill>
                <a:latin typeface="Arial Narrow" panose="020B0606020202030204" pitchFamily="34" charset="0"/>
              </a:rPr>
              <a:pPr>
                <a:spcBef>
                  <a:spcPct val="0"/>
                </a:spcBef>
                <a:buClrTx/>
                <a:buSzTx/>
                <a:buFontTx/>
                <a:buNone/>
              </a:pPr>
              <a:t>14</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9699" name="Rectangle 2"/>
          <p:cNvSpPr>
            <a:spLocks noGrp="1" noChangeArrowheads="1"/>
          </p:cNvSpPr>
          <p:nvPr>
            <p:ph type="title"/>
          </p:nvPr>
        </p:nvSpPr>
        <p:spPr/>
        <p:txBody>
          <a:bodyPr/>
          <a:lstStyle/>
          <a:p>
            <a:pPr eaLnBrk="1" hangingPunct="1"/>
            <a:r>
              <a:rPr lang="ro-RO" altLang="ro-RO" smtClean="0"/>
              <a:t>Condițiile de utilizare (III)</a:t>
            </a:r>
            <a:endParaRPr lang="en-US" altLang="ro-RO" smtClean="0"/>
          </a:p>
        </p:txBody>
      </p:sp>
      <p:sp>
        <p:nvSpPr>
          <p:cNvPr id="29700" name="Rectangle 3"/>
          <p:cNvSpPr>
            <a:spLocks noGrp="1" noChangeArrowheads="1"/>
          </p:cNvSpPr>
          <p:nvPr>
            <p:ph type="body" idx="1"/>
          </p:nvPr>
        </p:nvSpPr>
        <p:spPr/>
        <p:txBody>
          <a:bodyPr/>
          <a:lstStyle/>
          <a:p>
            <a:pPr eaLnBrk="1" hangingPunct="1">
              <a:lnSpc>
                <a:spcPct val="80000"/>
              </a:lnSpc>
              <a:buFontTx/>
              <a:buChar char="-"/>
            </a:pPr>
            <a:endParaRPr lang="ro-RO" altLang="ro-RO" sz="1600" dirty="0" smtClean="0">
              <a:latin typeface="Trebuchet MS" panose="020B0603020202020204" pitchFamily="34" charset="0"/>
            </a:endParaRPr>
          </a:p>
          <a:p>
            <a:pPr eaLnBrk="1" hangingPunct="1">
              <a:lnSpc>
                <a:spcPct val="80000"/>
              </a:lnSpc>
              <a:buFontTx/>
              <a:buChar char="-"/>
            </a:pPr>
            <a:r>
              <a:rPr lang="ro-RO" altLang="ro-RO" sz="1400" dirty="0" smtClean="0">
                <a:latin typeface="+mj-lt"/>
              </a:rPr>
              <a:t>este necesară întrunirea condițiilor:</a:t>
            </a:r>
          </a:p>
          <a:p>
            <a:pPr lvl="1" algn="just" eaLnBrk="1" hangingPunct="1">
              <a:lnSpc>
                <a:spcPct val="150000"/>
              </a:lnSpc>
            </a:pPr>
            <a:r>
              <a:rPr lang="ro-RO" altLang="ro-RO" sz="1200" b="1" dirty="0" smtClean="0"/>
              <a:t>studierea </a:t>
            </a:r>
            <a:r>
              <a:rPr lang="ro-RO" altLang="ro-RO" sz="1200" b="1" dirty="0" smtClean="0"/>
              <a:t>materialelor formative</a:t>
            </a:r>
            <a:r>
              <a:rPr lang="ro-RO" altLang="ro-RO" sz="1200" dirty="0" smtClean="0"/>
              <a:t> (cel puțin manualul tehnic QOLI</a:t>
            </a:r>
            <a:r>
              <a:rPr lang="ro-RO" altLang="ro-RO" sz="1200" dirty="0" smtClean="0"/>
              <a:t>);</a:t>
            </a:r>
            <a:endParaRPr lang="ro-RO" altLang="ro-RO" sz="1200" dirty="0" smtClean="0"/>
          </a:p>
          <a:p>
            <a:pPr lvl="1" algn="just" eaLnBrk="1" hangingPunct="1">
              <a:lnSpc>
                <a:spcPct val="150000"/>
              </a:lnSpc>
            </a:pPr>
            <a:r>
              <a:rPr lang="ro-RO" altLang="ro-RO" sz="1200" b="1" dirty="0" smtClean="0"/>
              <a:t>familiarizarea</a:t>
            </a:r>
            <a:r>
              <a:rPr lang="ro-RO" altLang="ro-RO" sz="1200" dirty="0" smtClean="0"/>
              <a:t> cu materialele testării</a:t>
            </a:r>
            <a:r>
              <a:rPr lang="ro-RO" altLang="ro-RO" sz="1200" dirty="0" smtClean="0"/>
              <a:t>;</a:t>
            </a:r>
            <a:endParaRPr lang="ro-RO" altLang="ro-RO" sz="1200" dirty="0" smtClean="0"/>
          </a:p>
          <a:p>
            <a:pPr lvl="1" algn="just" eaLnBrk="1" hangingPunct="1">
              <a:lnSpc>
                <a:spcPct val="150000"/>
              </a:lnSpc>
            </a:pPr>
            <a:r>
              <a:rPr lang="ro-RO" altLang="ro-RO" sz="1200" b="1" dirty="0" smtClean="0"/>
              <a:t>practicarea testării</a:t>
            </a:r>
            <a:r>
              <a:rPr lang="ro-RO" altLang="ro-RO" sz="1200" dirty="0" smtClean="0"/>
              <a:t> înainte de administrarea oficială a testului și confruntarea rezultatelor cu ajutorul unui alt examinator (inter-evaluator);</a:t>
            </a:r>
          </a:p>
          <a:p>
            <a:pPr lvl="1" algn="just" eaLnBrk="1" hangingPunct="1">
              <a:lnSpc>
                <a:spcPct val="150000"/>
              </a:lnSpc>
            </a:pPr>
            <a:r>
              <a:rPr lang="ro-RO" altLang="ro-RO" sz="1200" b="1" dirty="0" smtClean="0"/>
              <a:t>coroborarea datelor rezultate</a:t>
            </a:r>
            <a:r>
              <a:rPr lang="ro-RO" altLang="ro-RO" sz="1200" dirty="0" smtClean="0"/>
              <a:t> din testul propriu-zis cu date provenite din alte surse; </a:t>
            </a:r>
          </a:p>
          <a:p>
            <a:pPr lvl="1" algn="just" eaLnBrk="1" hangingPunct="1">
              <a:lnSpc>
                <a:spcPct val="150000"/>
              </a:lnSpc>
            </a:pPr>
            <a:r>
              <a:rPr lang="ro-RO" altLang="ko-KR" sz="1200" dirty="0" smtClean="0"/>
              <a:t>oricine administrează </a:t>
            </a:r>
            <a:r>
              <a:rPr lang="ro-RO" altLang="ro-RO" sz="1200" dirty="0" smtClean="0"/>
              <a:t>QOLI</a:t>
            </a:r>
            <a:r>
              <a:rPr lang="ro-RO" altLang="ko-KR" sz="1200" dirty="0" smtClean="0"/>
              <a:t>, ca probă de clasă B, trebuie să fie familiarizat cu conceptele </a:t>
            </a:r>
            <a:r>
              <a:rPr lang="ro-RO" altLang="ko-KR" sz="1200" dirty="0" err="1" smtClean="0"/>
              <a:t>şi</a:t>
            </a:r>
            <a:r>
              <a:rPr lang="ro-RO" altLang="ko-KR" sz="1200" dirty="0" smtClean="0"/>
              <a:t> procedurile de </a:t>
            </a:r>
            <a:r>
              <a:rPr lang="ro-RO" altLang="ko-KR" sz="1200" dirty="0" err="1" smtClean="0"/>
              <a:t>obţinere</a:t>
            </a:r>
            <a:r>
              <a:rPr lang="ro-RO" altLang="ko-KR" sz="1200" dirty="0" smtClean="0"/>
              <a:t> a </a:t>
            </a:r>
            <a:r>
              <a:rPr lang="ro-RO" altLang="ko-KR" sz="1200" b="1" dirty="0" err="1" smtClean="0"/>
              <a:t>consimţământului</a:t>
            </a:r>
            <a:r>
              <a:rPr lang="ro-RO" altLang="ko-KR" sz="1200" b="1" dirty="0" smtClean="0"/>
              <a:t> informat </a:t>
            </a:r>
            <a:r>
              <a:rPr lang="ro-RO" altLang="ko-KR" sz="1200" dirty="0" smtClean="0"/>
              <a:t>și de evitare a distorsiunilor;</a:t>
            </a:r>
            <a:endParaRPr lang="ro-RO" altLang="ro-RO" sz="1200" dirty="0" smtClean="0"/>
          </a:p>
          <a:p>
            <a:pPr lvl="1" algn="just" eaLnBrk="1" hangingPunct="1">
              <a:lnSpc>
                <a:spcPct val="150000"/>
              </a:lnSpc>
            </a:pPr>
            <a:r>
              <a:rPr lang="ro-RO" altLang="ro-RO" sz="1200" dirty="0" smtClean="0"/>
              <a:t>utilizatorul profesionist al QOLI este </a:t>
            </a:r>
            <a:r>
              <a:rPr lang="ro-RO" altLang="ro-RO" sz="1200" b="1" dirty="0" smtClean="0"/>
              <a:t>responsabil</a:t>
            </a:r>
            <a:r>
              <a:rPr lang="ro-RO" altLang="ro-RO" sz="1200" dirty="0" smtClean="0"/>
              <a:t> pentru alegerea persoanelor evaluate </a:t>
            </a:r>
            <a:r>
              <a:rPr lang="ro-RO" altLang="ro-RO" sz="1200" dirty="0" err="1" smtClean="0"/>
              <a:t>şi</a:t>
            </a:r>
            <a:r>
              <a:rPr lang="ro-RO" altLang="ro-RO" sz="1200" dirty="0" smtClean="0"/>
              <a:t> a evaluatorilor, pentru coordonarea completării formularelor de evaluare, pentru </a:t>
            </a:r>
            <a:r>
              <a:rPr lang="ro-RO" altLang="ro-RO" sz="1200" dirty="0" err="1" smtClean="0"/>
              <a:t>scorarea</a:t>
            </a:r>
            <a:r>
              <a:rPr lang="ro-RO" altLang="ro-RO" sz="1200" dirty="0" smtClean="0"/>
              <a:t> </a:t>
            </a:r>
            <a:r>
              <a:rPr lang="ro-RO" altLang="ro-RO" sz="1200" dirty="0" err="1" smtClean="0"/>
              <a:t>şi</a:t>
            </a:r>
            <a:r>
              <a:rPr lang="ro-RO" altLang="ro-RO" sz="1200" dirty="0" smtClean="0"/>
              <a:t> pentru interpretarea rezultatelor;</a:t>
            </a:r>
          </a:p>
          <a:p>
            <a:pPr lvl="1" algn="just" eaLnBrk="1" hangingPunct="1">
              <a:lnSpc>
                <a:spcPct val="150000"/>
              </a:lnSpc>
            </a:pPr>
            <a:r>
              <a:rPr lang="ro-RO" altLang="ro-RO" sz="1200" dirty="0" smtClean="0"/>
              <a:t>ar trebui ca o grijă specială să fie acordată pentru </a:t>
            </a:r>
            <a:r>
              <a:rPr lang="ro-RO" altLang="ro-RO" sz="1200" b="1" dirty="0" smtClean="0"/>
              <a:t>asigurarea unei aderențe stricte la legislația </a:t>
            </a:r>
            <a:r>
              <a:rPr lang="ro-RO" altLang="ro-RO" sz="1200" dirty="0" smtClean="0"/>
              <a:t>în vigoare, în chestiuni legate de controlul datelor, de </a:t>
            </a:r>
            <a:r>
              <a:rPr lang="ro-RO" altLang="ro-RO" sz="1200" dirty="0" err="1" smtClean="0"/>
              <a:t>şansele</a:t>
            </a:r>
            <a:r>
              <a:rPr lang="ro-RO" altLang="ro-RO" sz="1200" dirty="0" smtClean="0"/>
              <a:t> egale </a:t>
            </a:r>
            <a:r>
              <a:rPr lang="ro-RO" altLang="ro-RO" sz="1200" dirty="0" err="1" smtClean="0"/>
              <a:t>şi</a:t>
            </a:r>
            <a:r>
              <a:rPr lang="ro-RO" altLang="ro-RO" sz="1200" dirty="0" smtClean="0"/>
              <a:t> de corectitudinea actului psihologic;</a:t>
            </a:r>
          </a:p>
          <a:p>
            <a:pPr lvl="1" algn="just" eaLnBrk="1" hangingPunct="1">
              <a:lnSpc>
                <a:spcPct val="150000"/>
              </a:lnSpc>
            </a:pPr>
            <a:r>
              <a:rPr lang="ro-RO" altLang="ro-RO" sz="1200" dirty="0" smtClean="0"/>
              <a:t>utilizatorii cu experiență în aplicarea QOLI trebuie </a:t>
            </a:r>
            <a:r>
              <a:rPr lang="ro-RO" altLang="ro-RO" sz="1200" b="1" dirty="0" smtClean="0"/>
              <a:t>să își verifice mereu modalitatea de administrare și interpretare</a:t>
            </a:r>
            <a:r>
              <a:rPr lang="ro-RO" altLang="ro-RO" sz="1200" dirty="0" smtClean="0"/>
              <a:t> conform instrucțiunilor din manual pentru a se asigura că sunt respectate principiile acceptate în practică și că acestea sunt urmate cu regularitate.</a:t>
            </a:r>
          </a:p>
          <a:p>
            <a:pPr lvl="1" eaLnBrk="1" hangingPunct="1">
              <a:lnSpc>
                <a:spcPct val="80000"/>
              </a:lnSpc>
            </a:pPr>
            <a:endParaRPr lang="ro-RO" altLang="ro-RO" sz="1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99D18055-8B13-48A2-A798-8A340612977E}" type="slidenum">
              <a:rPr lang="en-US" altLang="ro-RO" sz="1000" smtClean="0">
                <a:solidFill>
                  <a:schemeClr val="tx1"/>
                </a:solidFill>
                <a:latin typeface="Arial Narrow" panose="020B0606020202030204" pitchFamily="34" charset="0"/>
              </a:rPr>
              <a:pPr>
                <a:spcBef>
                  <a:spcPct val="0"/>
                </a:spcBef>
                <a:buClrTx/>
                <a:buSzTx/>
                <a:buFontTx/>
                <a:buNone/>
              </a:pPr>
              <a:t>15</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0723" name="Rectangle 2"/>
          <p:cNvSpPr>
            <a:spLocks noGrp="1" noChangeArrowheads="1"/>
          </p:cNvSpPr>
          <p:nvPr>
            <p:ph type="title"/>
          </p:nvPr>
        </p:nvSpPr>
        <p:spPr>
          <a:xfrm>
            <a:off x="228600" y="838200"/>
            <a:ext cx="4343400" cy="533400"/>
          </a:xfrm>
        </p:spPr>
        <p:txBody>
          <a:bodyPr/>
          <a:lstStyle/>
          <a:p>
            <a:pPr eaLnBrk="1" hangingPunct="1"/>
            <a:r>
              <a:rPr lang="ro-RO" altLang="ro-RO" smtClean="0"/>
              <a:t>Condițiile de utilizare (IV)</a:t>
            </a:r>
            <a:endParaRPr lang="en-US" altLang="ro-RO" smtClean="0"/>
          </a:p>
        </p:txBody>
      </p:sp>
      <p:sp>
        <p:nvSpPr>
          <p:cNvPr id="30724" name="Rectangle 3"/>
          <p:cNvSpPr>
            <a:spLocks noGrp="1" noChangeArrowheads="1"/>
          </p:cNvSpPr>
          <p:nvPr>
            <p:ph type="body" idx="1"/>
          </p:nvPr>
        </p:nvSpPr>
        <p:spPr>
          <a:xfrm>
            <a:off x="533400" y="1447800"/>
            <a:ext cx="8382000" cy="4724400"/>
          </a:xfrm>
        </p:spPr>
        <p:txBody>
          <a:bodyPr/>
          <a:lstStyle/>
          <a:p>
            <a:pPr algn="just" eaLnBrk="1" hangingPunct="1">
              <a:lnSpc>
                <a:spcPct val="90000"/>
              </a:lnSpc>
            </a:pPr>
            <a:r>
              <a:rPr lang="ro-RO" altLang="ro-RO" sz="1600" b="1" dirty="0" smtClean="0">
                <a:latin typeface="Trebuchet MS" panose="020B0603020202020204" pitchFamily="34" charset="0"/>
              </a:rPr>
              <a:t>Principiile de utilizare</a:t>
            </a:r>
            <a:r>
              <a:rPr lang="en-US" altLang="ro-RO" sz="1200" b="1" dirty="0" smtClean="0">
                <a:latin typeface="Trebuchet MS" panose="020B0603020202020204" pitchFamily="34" charset="0"/>
              </a:rPr>
              <a:t> </a:t>
            </a:r>
            <a:endParaRPr lang="ro-RO" altLang="ro-RO" sz="1200" b="1" dirty="0" smtClean="0">
              <a:latin typeface="Trebuchet MS" panose="020B0603020202020204" pitchFamily="34" charset="0"/>
            </a:endParaRPr>
          </a:p>
          <a:p>
            <a:pPr lvl="1" algn="just" eaLnBrk="1" hangingPunct="1"/>
            <a:endParaRPr lang="ro-RO" altLang="ro-RO" sz="1300" dirty="0" smtClean="0"/>
          </a:p>
          <a:p>
            <a:pPr lvl="1" algn="just" eaLnBrk="1" hangingPunct="1"/>
            <a:r>
              <a:rPr lang="vi-VN" altLang="ro-RO" sz="1300" dirty="0" smtClean="0"/>
              <a:t>QOLI trebuie</a:t>
            </a:r>
            <a:r>
              <a:rPr lang="ro-RO" altLang="ro-RO" sz="1300" dirty="0" smtClean="0"/>
              <a:t> </a:t>
            </a:r>
            <a:r>
              <a:rPr lang="vi-VN" altLang="ro-RO" sz="1300" dirty="0" smtClean="0"/>
              <a:t>să fie administrat într-un </a:t>
            </a:r>
            <a:r>
              <a:rPr lang="vi-VN" altLang="ro-RO" sz="1300" b="1" dirty="0" smtClean="0">
                <a:solidFill>
                  <a:srgbClr val="FF0000"/>
                </a:solidFill>
              </a:rPr>
              <a:t>mediu liniștit și</a:t>
            </a:r>
            <a:r>
              <a:rPr lang="ro-RO" altLang="ro-RO" sz="1300" b="1" dirty="0" smtClean="0">
                <a:solidFill>
                  <a:srgbClr val="FF0000"/>
                </a:solidFill>
              </a:rPr>
              <a:t> </a:t>
            </a:r>
            <a:r>
              <a:rPr lang="vi-VN" altLang="ro-RO" sz="1300" b="1" dirty="0" smtClean="0">
                <a:solidFill>
                  <a:srgbClr val="FF0000"/>
                </a:solidFill>
              </a:rPr>
              <a:t>confortabil</a:t>
            </a:r>
            <a:r>
              <a:rPr lang="vi-VN" altLang="ro-RO" sz="1300" dirty="0" smtClean="0"/>
              <a:t>, iar persoana care aplică testul</a:t>
            </a:r>
            <a:r>
              <a:rPr lang="ro-RO" altLang="ro-RO" sz="1300" dirty="0" smtClean="0"/>
              <a:t> </a:t>
            </a:r>
            <a:r>
              <a:rPr lang="vi-VN" altLang="ro-RO" sz="1300" dirty="0" smtClean="0"/>
              <a:t>trebuie să fie disponibilă să răspundă</a:t>
            </a:r>
            <a:r>
              <a:rPr lang="ro-RO" altLang="ro-RO" sz="1300" dirty="0" smtClean="0"/>
              <a:t> </a:t>
            </a:r>
            <a:r>
              <a:rPr lang="vi-VN" altLang="ro-RO" sz="1300" dirty="0" smtClean="0"/>
              <a:t>tuturor întrebărilor pe care le-ar putea</a:t>
            </a:r>
            <a:r>
              <a:rPr lang="ro-RO" altLang="ro-RO" sz="1300" dirty="0" smtClean="0"/>
              <a:t> </a:t>
            </a:r>
            <a:r>
              <a:rPr lang="vi-VN" altLang="ro-RO" sz="1300" dirty="0" smtClean="0"/>
              <a:t>avea respondenții. </a:t>
            </a:r>
            <a:endParaRPr lang="ro-RO" altLang="ro-RO" sz="1300" dirty="0" smtClean="0"/>
          </a:p>
          <a:p>
            <a:pPr lvl="1" algn="just" eaLnBrk="1" hangingPunct="1"/>
            <a:r>
              <a:rPr lang="vi-VN" altLang="ro-RO" sz="1300" dirty="0" smtClean="0"/>
              <a:t>Examinatorul este, de</a:t>
            </a:r>
            <a:r>
              <a:rPr lang="ro-RO" altLang="ro-RO" sz="1300" dirty="0" smtClean="0"/>
              <a:t> </a:t>
            </a:r>
            <a:r>
              <a:rPr lang="vi-VN" altLang="ro-RO" sz="1300" dirty="0" smtClean="0"/>
              <a:t>asemenea, responsabil pentru menținerea</a:t>
            </a:r>
            <a:r>
              <a:rPr lang="ro-RO" altLang="ro-RO" sz="1300" dirty="0" smtClean="0"/>
              <a:t> </a:t>
            </a:r>
            <a:r>
              <a:rPr lang="vi-VN" altLang="ro-RO" sz="1300" dirty="0" smtClean="0"/>
              <a:t>unei atmosfere care să-i asigure respondentului</a:t>
            </a:r>
            <a:r>
              <a:rPr lang="ro-RO" altLang="ro-RO" sz="1300" dirty="0" smtClean="0"/>
              <a:t> </a:t>
            </a:r>
            <a:r>
              <a:rPr lang="vi-VN" altLang="ro-RO" sz="1300" b="1" dirty="0" smtClean="0">
                <a:solidFill>
                  <a:srgbClr val="FF0000"/>
                </a:solidFill>
              </a:rPr>
              <a:t>intimitate</a:t>
            </a:r>
            <a:r>
              <a:rPr lang="vi-VN" altLang="ro-RO" sz="1300" dirty="0" smtClean="0"/>
              <a:t> și </a:t>
            </a:r>
            <a:r>
              <a:rPr lang="vi-VN" altLang="ro-RO" sz="1300" b="1" dirty="0" smtClean="0">
                <a:solidFill>
                  <a:srgbClr val="FF0000"/>
                </a:solidFill>
              </a:rPr>
              <a:t>lipsă de distractori și</a:t>
            </a:r>
            <a:r>
              <a:rPr lang="ro-RO" altLang="ro-RO" sz="1300" b="1" dirty="0" smtClean="0">
                <a:solidFill>
                  <a:srgbClr val="FF0000"/>
                </a:solidFill>
              </a:rPr>
              <a:t> </a:t>
            </a:r>
            <a:r>
              <a:rPr lang="vi-VN" altLang="ro-RO" sz="1300" b="1" dirty="0" smtClean="0">
                <a:solidFill>
                  <a:srgbClr val="FF0000"/>
                </a:solidFill>
              </a:rPr>
              <a:t>de intruziuni</a:t>
            </a:r>
            <a:r>
              <a:rPr lang="vi-VN" altLang="ro-RO" sz="1300" dirty="0" smtClean="0"/>
              <a:t>. </a:t>
            </a:r>
            <a:endParaRPr lang="ro-RO" altLang="ro-RO" sz="1300" dirty="0" smtClean="0"/>
          </a:p>
          <a:p>
            <a:pPr lvl="1" algn="just" eaLnBrk="1" hangingPunct="1"/>
            <a:r>
              <a:rPr lang="vi-VN" altLang="ro-RO" sz="1300" dirty="0" smtClean="0"/>
              <a:t>Este recomandat ca expertul</a:t>
            </a:r>
            <a:r>
              <a:rPr lang="ro-RO" altLang="ro-RO" sz="1300" dirty="0" smtClean="0"/>
              <a:t> </a:t>
            </a:r>
            <a:r>
              <a:rPr lang="vi-VN" altLang="ro-RO" sz="1300" dirty="0" smtClean="0"/>
              <a:t>să-i aducă respondentului la cunoștință că</a:t>
            </a:r>
            <a:r>
              <a:rPr lang="ro-RO" altLang="ro-RO" sz="1300" dirty="0" smtClean="0"/>
              <a:t> </a:t>
            </a:r>
            <a:r>
              <a:rPr lang="vi-VN" altLang="ro-RO" sz="1300" dirty="0" smtClean="0"/>
              <a:t>rezultatele lui vor fi păstrate</a:t>
            </a:r>
            <a:r>
              <a:rPr lang="ro-RO" altLang="ro-RO" sz="1300" dirty="0" smtClean="0"/>
              <a:t> </a:t>
            </a:r>
            <a:r>
              <a:rPr lang="vi-VN" altLang="ro-RO" sz="1300" dirty="0" smtClean="0"/>
              <a:t>în siguranță,</a:t>
            </a:r>
            <a:r>
              <a:rPr lang="ro-RO" altLang="ro-RO" sz="1300" dirty="0" smtClean="0"/>
              <a:t> </a:t>
            </a:r>
            <a:r>
              <a:rPr lang="vi-VN" altLang="ro-RO" sz="1300" dirty="0" smtClean="0"/>
              <a:t>că vor rămâne </a:t>
            </a:r>
            <a:r>
              <a:rPr lang="vi-VN" altLang="ro-RO" sz="1300" b="1" dirty="0" smtClean="0">
                <a:solidFill>
                  <a:srgbClr val="FF0000"/>
                </a:solidFill>
              </a:rPr>
              <a:t>confidenţiale</a:t>
            </a:r>
            <a:r>
              <a:rPr lang="vi-VN" altLang="ro-RO" sz="1300" dirty="0" smtClean="0"/>
              <a:t> și că vor fi</a:t>
            </a:r>
            <a:r>
              <a:rPr lang="ro-RO" altLang="ro-RO" sz="1300" dirty="0" smtClean="0"/>
              <a:t> </a:t>
            </a:r>
            <a:r>
              <a:rPr lang="vi-VN" altLang="ro-RO" sz="1300" b="1" dirty="0" smtClean="0">
                <a:solidFill>
                  <a:srgbClr val="FF0000"/>
                </a:solidFill>
              </a:rPr>
              <a:t>întrebuinţate pentru creșterea bunăstării</a:t>
            </a:r>
            <a:r>
              <a:rPr lang="ro-RO" altLang="ro-RO" sz="1300" b="1" dirty="0" smtClean="0"/>
              <a:t> </a:t>
            </a:r>
            <a:r>
              <a:rPr lang="vi-VN" altLang="ro-RO" sz="1300" dirty="0" smtClean="0"/>
              <a:t>acestuia.</a:t>
            </a:r>
            <a:r>
              <a:rPr lang="ro-RO" altLang="ro-RO" sz="1300" dirty="0" smtClean="0"/>
              <a:t> </a:t>
            </a:r>
          </a:p>
          <a:p>
            <a:pPr lvl="1" algn="just" eaLnBrk="1" hangingPunct="1"/>
            <a:r>
              <a:rPr lang="vi-VN" altLang="ro-RO" sz="1300" dirty="0" smtClean="0"/>
              <a:t>Examinatorii trebuie să urmărească în</a:t>
            </a:r>
            <a:r>
              <a:rPr lang="ro-RO" altLang="ro-RO" sz="1300" dirty="0" smtClean="0"/>
              <a:t> </a:t>
            </a:r>
            <a:r>
              <a:rPr lang="vi-VN" altLang="ro-RO" sz="1300" dirty="0" smtClean="0"/>
              <a:t>mod special </a:t>
            </a:r>
            <a:r>
              <a:rPr lang="vi-VN" altLang="ro-RO" sz="1300" b="1" dirty="0" smtClean="0">
                <a:solidFill>
                  <a:srgbClr val="FF0000"/>
                </a:solidFill>
              </a:rPr>
              <a:t>respectarea standardelor etice</a:t>
            </a:r>
            <a:r>
              <a:rPr lang="ro-RO" altLang="ro-RO" sz="1300" b="1" dirty="0" smtClean="0">
                <a:solidFill>
                  <a:srgbClr val="FF0000"/>
                </a:solidFill>
              </a:rPr>
              <a:t> </a:t>
            </a:r>
            <a:r>
              <a:rPr lang="vi-VN" altLang="ro-RO" sz="1300" b="1" dirty="0" smtClean="0">
                <a:solidFill>
                  <a:srgbClr val="FF0000"/>
                </a:solidFill>
              </a:rPr>
              <a:t>și profesionale</a:t>
            </a:r>
            <a:r>
              <a:rPr lang="vi-VN" altLang="ro-RO" sz="1300" dirty="0" smtClean="0">
                <a:solidFill>
                  <a:srgbClr val="FF0000"/>
                </a:solidFill>
              </a:rPr>
              <a:t> </a:t>
            </a:r>
            <a:r>
              <a:rPr lang="vi-VN" altLang="ro-RO" sz="1300" dirty="0" smtClean="0"/>
              <a:t>ale evaluării și respectiv</a:t>
            </a:r>
            <a:r>
              <a:rPr lang="ro-RO" altLang="ro-RO" sz="1300" dirty="0" smtClean="0"/>
              <a:t> </a:t>
            </a:r>
            <a:r>
              <a:rPr lang="vi-VN" altLang="ro-RO" sz="1300" dirty="0" smtClean="0"/>
              <a:t>existența oricăror </a:t>
            </a:r>
            <a:r>
              <a:rPr lang="vi-VN" altLang="ro-RO" sz="1300" b="1" dirty="0" smtClean="0">
                <a:solidFill>
                  <a:srgbClr val="FF0000"/>
                </a:solidFill>
              </a:rPr>
              <a:t>surse potențiale de</a:t>
            </a:r>
            <a:r>
              <a:rPr lang="ro-RO" altLang="ro-RO" sz="1300" b="1" dirty="0" smtClean="0">
                <a:solidFill>
                  <a:srgbClr val="FF0000"/>
                </a:solidFill>
              </a:rPr>
              <a:t> </a:t>
            </a:r>
            <a:r>
              <a:rPr lang="vi-VN" altLang="ro-RO" sz="1300" b="1" dirty="0" smtClean="0">
                <a:solidFill>
                  <a:srgbClr val="FF0000"/>
                </a:solidFill>
              </a:rPr>
              <a:t>invalidare a testului</a:t>
            </a:r>
            <a:r>
              <a:rPr lang="vi-VN" altLang="ro-RO" sz="1300" dirty="0" smtClean="0"/>
              <a:t>, precum difi</a:t>
            </a:r>
            <a:r>
              <a:rPr lang="ro-RO" altLang="ro-RO" sz="1300" dirty="0" smtClean="0"/>
              <a:t>c</a:t>
            </a:r>
            <a:r>
              <a:rPr lang="vi-VN" altLang="ro-RO" sz="1300" dirty="0" smtClean="0"/>
              <a:t>ultățile</a:t>
            </a:r>
            <a:r>
              <a:rPr lang="ro-RO" altLang="ro-RO" sz="1300" dirty="0" smtClean="0"/>
              <a:t> </a:t>
            </a:r>
            <a:r>
              <a:rPr lang="vi-VN" altLang="ro-RO" sz="1300" dirty="0" smtClean="0"/>
              <a:t>de citire, comportamentele neobișnuite</a:t>
            </a:r>
            <a:r>
              <a:rPr lang="ro-RO" altLang="ro-RO" sz="1300" dirty="0" smtClean="0"/>
              <a:t> </a:t>
            </a:r>
            <a:r>
              <a:rPr lang="vi-VN" altLang="ro-RO" sz="1300" dirty="0" smtClean="0"/>
              <a:t>din timpul aplicării testului (de exemplu,</a:t>
            </a:r>
            <a:r>
              <a:rPr lang="ro-RO" altLang="ro-RO" sz="1300" dirty="0" smtClean="0"/>
              <a:t> </a:t>
            </a:r>
            <a:r>
              <a:rPr lang="vi-VN" altLang="ro-RO" sz="1300" dirty="0" smtClean="0"/>
              <a:t>dezorientarea și agitația) și răspunsurile</a:t>
            </a:r>
            <a:r>
              <a:rPr lang="ro-RO" altLang="ro-RO" sz="1300" dirty="0" smtClean="0"/>
              <a:t> </a:t>
            </a:r>
            <a:r>
              <a:rPr lang="vi-VN" altLang="ro-RO" sz="1300" dirty="0" smtClean="0"/>
              <a:t>neglijente sau pur întâmplătoare (de</a:t>
            </a:r>
            <a:r>
              <a:rPr lang="ro-RO" altLang="ro-RO" sz="1300" dirty="0" smtClean="0"/>
              <a:t> </a:t>
            </a:r>
            <a:r>
              <a:rPr lang="vi-VN" altLang="ro-RO" sz="1300" dirty="0" smtClean="0"/>
              <a:t>exemplu, atunci când testul este completat</a:t>
            </a:r>
            <a:r>
              <a:rPr lang="ro-RO" altLang="ro-RO" sz="1300" dirty="0" smtClean="0"/>
              <a:t> </a:t>
            </a:r>
            <a:r>
              <a:rPr lang="vi-VN" altLang="ro-RO" sz="1300" dirty="0" smtClean="0"/>
              <a:t>în mai puțin de două minute). </a:t>
            </a:r>
            <a:endParaRPr lang="ro-RO" altLang="ro-RO" sz="1300" dirty="0" smtClean="0"/>
          </a:p>
          <a:p>
            <a:pPr lvl="1" algn="just" eaLnBrk="1" hangingPunct="1"/>
            <a:r>
              <a:rPr lang="vi-VN" altLang="ro-RO" sz="1300" dirty="0" smtClean="0"/>
              <a:t>Este necesarsă se verifice dacă au fost completaţi toţi</a:t>
            </a:r>
            <a:r>
              <a:rPr lang="ro-RO" altLang="ro-RO" sz="1300" dirty="0" smtClean="0"/>
              <a:t> </a:t>
            </a:r>
            <a:r>
              <a:rPr lang="vi-VN" altLang="ro-RO" sz="1300" dirty="0" smtClean="0"/>
              <a:t>itemii și dacă există </a:t>
            </a:r>
            <a:r>
              <a:rPr lang="vi-VN" altLang="ro-RO" sz="1300" b="1" dirty="0" smtClean="0">
                <a:solidFill>
                  <a:srgbClr val="FF0000"/>
                </a:solidFill>
              </a:rPr>
              <a:t>erori</a:t>
            </a:r>
            <a:r>
              <a:rPr lang="vi-VN" altLang="ro-RO" sz="1300" dirty="0" smtClean="0"/>
              <a:t> induse de dezirabilitatea</a:t>
            </a:r>
            <a:r>
              <a:rPr lang="ro-RO" altLang="ro-RO" sz="1300" dirty="0" smtClean="0"/>
              <a:t> </a:t>
            </a:r>
            <a:r>
              <a:rPr lang="vi-VN" altLang="ro-RO" sz="1300" dirty="0" smtClean="0"/>
              <a:t>socială (pattern de răspuns de tipul</a:t>
            </a:r>
            <a:r>
              <a:rPr lang="ro-RO" altLang="ro-RO" sz="1300" dirty="0" smtClean="0"/>
              <a:t> </a:t>
            </a:r>
            <a:r>
              <a:rPr lang="vi-VN" altLang="ro-RO" sz="1300" dirty="0" smtClean="0"/>
              <a:t>„fake good” – falsificare în sens pozitiv, sau</a:t>
            </a:r>
            <a:r>
              <a:rPr lang="ro-RO" altLang="ro-RO" sz="1300" dirty="0" smtClean="0"/>
              <a:t> </a:t>
            </a:r>
            <a:r>
              <a:rPr lang="vi-VN" altLang="ro-RO" sz="1300" dirty="0" smtClean="0"/>
              <a:t>„fake bad” – falsificare în sens negativ).</a:t>
            </a:r>
            <a:r>
              <a:rPr lang="ro-RO" altLang="ro-RO" sz="1300" dirty="0" smtClean="0"/>
              <a:t> </a:t>
            </a:r>
          </a:p>
          <a:p>
            <a:pPr lvl="1" algn="just" eaLnBrk="1" hangingPunct="1"/>
            <a:r>
              <a:rPr lang="vi-VN" altLang="ro-RO" sz="1300" dirty="0" smtClean="0"/>
              <a:t>Orice </a:t>
            </a:r>
            <a:r>
              <a:rPr lang="vi-VN" altLang="ro-RO" sz="1300" b="1" dirty="0" smtClean="0">
                <a:solidFill>
                  <a:srgbClr val="FF0000"/>
                </a:solidFill>
              </a:rPr>
              <a:t>sursă potențială de invalidare</a:t>
            </a:r>
            <a:r>
              <a:rPr lang="vi-VN" altLang="ro-RO" sz="1300" b="1" dirty="0" smtClean="0"/>
              <a:t> </a:t>
            </a:r>
            <a:r>
              <a:rPr lang="vi-VN" altLang="ro-RO" sz="1300" dirty="0" smtClean="0"/>
              <a:t>trebuie</a:t>
            </a:r>
            <a:r>
              <a:rPr lang="ro-RO" altLang="ro-RO" sz="1300" dirty="0" smtClean="0"/>
              <a:t> </a:t>
            </a:r>
            <a:r>
              <a:rPr lang="vi-VN" altLang="ro-RO" sz="1300" dirty="0" smtClean="0"/>
              <a:t>raportată specialistului supervizor, care</a:t>
            </a:r>
            <a:r>
              <a:rPr lang="ro-RO" altLang="ro-RO" sz="1300" dirty="0" smtClean="0"/>
              <a:t> </a:t>
            </a:r>
            <a:r>
              <a:rPr lang="vi-VN" altLang="ro-RO" sz="1300" dirty="0" smtClean="0"/>
              <a:t>interpretează rezultatele și care va deţine,</a:t>
            </a:r>
            <a:r>
              <a:rPr lang="ro-RO" altLang="ro-RO" sz="1300" dirty="0" smtClean="0"/>
              <a:t> </a:t>
            </a:r>
            <a:r>
              <a:rPr lang="vi-VN" altLang="ro-RO" sz="1300" dirty="0" smtClean="0"/>
              <a:t>prin urmare, responsabilitate fi nală asupra</a:t>
            </a:r>
            <a:r>
              <a:rPr lang="ro-RO" altLang="ro-RO" sz="1300" dirty="0" smtClean="0"/>
              <a:t> </a:t>
            </a:r>
            <a:r>
              <a:rPr lang="vi-VN" altLang="ro-RO" sz="1300" dirty="0" smtClean="0"/>
              <a:t>modului în care este utilizat testul.</a:t>
            </a:r>
            <a:endParaRPr lang="en-US" altLang="ro-RO" sz="13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7694EA98-65E6-45F3-858C-50A6031C93EB}" type="slidenum">
              <a:rPr lang="en-US" altLang="ro-RO" sz="1000" smtClean="0">
                <a:solidFill>
                  <a:schemeClr val="tx1"/>
                </a:solidFill>
                <a:latin typeface="Arial Narrow" panose="020B0606020202030204" pitchFamily="34" charset="0"/>
              </a:rPr>
              <a:pPr>
                <a:spcBef>
                  <a:spcPct val="0"/>
                </a:spcBef>
                <a:buClrTx/>
                <a:buSzTx/>
                <a:buFontTx/>
                <a:buNone/>
              </a:pPr>
              <a:t>16</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1747" name="Rectangle 2"/>
          <p:cNvSpPr>
            <a:spLocks noGrp="1" noChangeArrowheads="1"/>
          </p:cNvSpPr>
          <p:nvPr>
            <p:ph type="title"/>
          </p:nvPr>
        </p:nvSpPr>
        <p:spPr/>
        <p:txBody>
          <a:bodyPr/>
          <a:lstStyle/>
          <a:p>
            <a:pPr eaLnBrk="1" hangingPunct="1"/>
            <a:r>
              <a:rPr lang="ro-RO" altLang="ro-RO" smtClean="0"/>
              <a:t>6. Materialele testului (I)</a:t>
            </a:r>
            <a:endParaRPr lang="en-US" altLang="ro-RO" smtClean="0"/>
          </a:p>
        </p:txBody>
      </p:sp>
      <p:sp>
        <p:nvSpPr>
          <p:cNvPr id="31748" name="Rectangle 3"/>
          <p:cNvSpPr>
            <a:spLocks noGrp="1" noChangeArrowheads="1"/>
          </p:cNvSpPr>
          <p:nvPr>
            <p:ph type="body" idx="1"/>
          </p:nvPr>
        </p:nvSpPr>
        <p:spPr>
          <a:xfrm>
            <a:off x="609600" y="1447800"/>
            <a:ext cx="5181600" cy="4953000"/>
          </a:xfrm>
        </p:spPr>
        <p:txBody>
          <a:bodyPr/>
          <a:lstStyle/>
          <a:p>
            <a:pPr algn="just" eaLnBrk="1" hangingPunct="1">
              <a:lnSpc>
                <a:spcPct val="80000"/>
              </a:lnSpc>
            </a:pPr>
            <a:r>
              <a:rPr lang="ro-RO" altLang="ro-RO" sz="1200" dirty="0" smtClean="0">
                <a:latin typeface="Trebuchet MS" panose="020B0603020202020204" pitchFamily="34" charset="0"/>
              </a:rPr>
              <a:t>QOLI </a:t>
            </a:r>
            <a:r>
              <a:rPr lang="en-US" altLang="ro-RO" sz="1200" dirty="0" err="1" smtClean="0">
                <a:latin typeface="Trebuchet MS" panose="020B0603020202020204" pitchFamily="34" charset="0"/>
              </a:rPr>
              <a:t>utilizează</a:t>
            </a:r>
            <a:r>
              <a:rPr lang="en-US" altLang="ro-RO" sz="1200" dirty="0" smtClean="0">
                <a:latin typeface="Trebuchet MS" panose="020B0603020202020204" pitchFamily="34" charset="0"/>
              </a:rPr>
              <a:t> </a:t>
            </a:r>
            <a:r>
              <a:rPr lang="en-US" altLang="ro-RO" sz="1200" dirty="0" err="1" smtClean="0">
                <a:latin typeface="Trebuchet MS" panose="020B0603020202020204" pitchFamily="34" charset="0"/>
              </a:rPr>
              <a:t>următoarele</a:t>
            </a:r>
            <a:r>
              <a:rPr lang="en-US" altLang="ro-RO" sz="1200" dirty="0" smtClean="0">
                <a:latin typeface="Trebuchet MS" panose="020B0603020202020204" pitchFamily="34" charset="0"/>
              </a:rPr>
              <a:t> </a:t>
            </a:r>
            <a:r>
              <a:rPr lang="en-US" altLang="ro-RO" sz="1200" b="1" dirty="0" err="1" smtClean="0">
                <a:latin typeface="Trebuchet MS" panose="020B0603020202020204" pitchFamily="34" charset="0"/>
              </a:rPr>
              <a:t>materiale</a:t>
            </a:r>
            <a:r>
              <a:rPr lang="ro-RO" altLang="ro-RO" sz="1200" dirty="0" smtClean="0">
                <a:latin typeface="Trebuchet MS" panose="020B0603020202020204" pitchFamily="34" charset="0"/>
              </a:rPr>
              <a:t>:</a:t>
            </a:r>
          </a:p>
          <a:p>
            <a:pPr algn="just" eaLnBrk="1" hangingPunct="1">
              <a:lnSpc>
                <a:spcPct val="80000"/>
              </a:lnSpc>
            </a:pPr>
            <a:endParaRPr lang="ro-RO" altLang="ro-RO" sz="1200" b="1" dirty="0" smtClean="0">
              <a:latin typeface="Trebuchet MS" panose="020B0603020202020204" pitchFamily="34" charset="0"/>
            </a:endParaRPr>
          </a:p>
          <a:p>
            <a:pPr algn="just" eaLnBrk="1" hangingPunct="1">
              <a:lnSpc>
                <a:spcPct val="80000"/>
              </a:lnSpc>
            </a:pPr>
            <a:r>
              <a:rPr lang="ro-RO" altLang="ro-RO" sz="2000" b="1" dirty="0" smtClean="0">
                <a:solidFill>
                  <a:srgbClr val="FF0000"/>
                </a:solidFill>
                <a:latin typeface="Trebuchet MS" panose="020B0603020202020204" pitchFamily="34" charset="0"/>
              </a:rPr>
              <a:t>Manualul tehnic al instrumentului</a:t>
            </a:r>
          </a:p>
          <a:p>
            <a:pPr lvl="1" algn="just" eaLnBrk="1" hangingPunct="1">
              <a:lnSpc>
                <a:spcPct val="80000"/>
              </a:lnSpc>
            </a:pPr>
            <a:r>
              <a:rPr lang="ro-RO" altLang="ro-RO" sz="1200" dirty="0" smtClean="0"/>
              <a:t>are 5 capitole, o copertă cartonată și include 112 pagini.</a:t>
            </a:r>
            <a:r>
              <a:rPr lang="ro-RO" altLang="ro-RO" sz="1600" dirty="0" smtClean="0"/>
              <a:t> </a:t>
            </a:r>
          </a:p>
          <a:p>
            <a:pPr algn="just" eaLnBrk="1" hangingPunct="1">
              <a:lnSpc>
                <a:spcPct val="80000"/>
              </a:lnSpc>
            </a:pPr>
            <a:endParaRPr lang="ro-RO" altLang="ro-RO" sz="1600" dirty="0" smtClean="0">
              <a:latin typeface="Trebuchet MS" panose="020B0603020202020204" pitchFamily="34" charset="0"/>
            </a:endParaRPr>
          </a:p>
          <a:p>
            <a:pPr algn="just" eaLnBrk="1" hangingPunct="1">
              <a:lnSpc>
                <a:spcPct val="80000"/>
              </a:lnSpc>
            </a:pPr>
            <a:r>
              <a:rPr lang="ro-RO" altLang="ro-RO" sz="1200" dirty="0" smtClean="0">
                <a:latin typeface="Trebuchet MS" panose="020B0603020202020204" pitchFamily="34" charset="0"/>
              </a:rPr>
              <a:t>Manualul cuprinde </a:t>
            </a:r>
            <a:r>
              <a:rPr lang="ro-RO" altLang="ro-RO" sz="1200" dirty="0" err="1" smtClean="0">
                <a:latin typeface="Trebuchet MS" panose="020B0603020202020204" pitchFamily="34" charset="0"/>
              </a:rPr>
              <a:t>informaţii</a:t>
            </a:r>
            <a:r>
              <a:rPr lang="ro-RO" altLang="ro-RO" sz="1200" dirty="0" smtClean="0">
                <a:latin typeface="Trebuchet MS" panose="020B0603020202020204" pitchFamily="34" charset="0"/>
              </a:rPr>
              <a:t> necesare privind utilizarea </a:t>
            </a:r>
            <a:r>
              <a:rPr lang="ro-RO" altLang="ro-RO" sz="1200" b="1" dirty="0" smtClean="0">
                <a:latin typeface="Trebuchet MS" panose="020B0603020202020204" pitchFamily="34" charset="0"/>
              </a:rPr>
              <a:t>Quality of Life Inventory</a:t>
            </a:r>
            <a:r>
              <a:rPr lang="ro-RO" altLang="ro-RO" sz="1200" dirty="0" smtClean="0">
                <a:latin typeface="Trebuchet MS" panose="020B0603020202020204" pitchFamily="34" charset="0"/>
              </a:rPr>
              <a:t>. </a:t>
            </a:r>
          </a:p>
          <a:p>
            <a:pPr algn="just" eaLnBrk="1" hangingPunct="1">
              <a:lnSpc>
                <a:spcPct val="80000"/>
              </a:lnSpc>
            </a:pPr>
            <a:endParaRPr lang="ro-RO" altLang="ro-RO" sz="1200" dirty="0" smtClean="0">
              <a:latin typeface="Trebuchet MS" panose="020B0603020202020204" pitchFamily="34" charset="0"/>
            </a:endParaRPr>
          </a:p>
          <a:p>
            <a:pPr algn="just" eaLnBrk="1" hangingPunct="1">
              <a:lnSpc>
                <a:spcPct val="80000"/>
              </a:lnSpc>
            </a:pPr>
            <a:r>
              <a:rPr lang="ro-RO" altLang="ro-RO" sz="1200" dirty="0" smtClean="0">
                <a:latin typeface="Trebuchet MS" panose="020B0603020202020204" pitchFamily="34" charset="0"/>
              </a:rPr>
              <a:t>În </a:t>
            </a:r>
            <a:r>
              <a:rPr lang="ro-RO" altLang="ro-RO" sz="1200" b="1" dirty="0" smtClean="0">
                <a:latin typeface="Trebuchet MS" panose="020B0603020202020204" pitchFamily="34" charset="0"/>
              </a:rPr>
              <a:t>Capitolul 1</a:t>
            </a:r>
            <a:r>
              <a:rPr lang="ro-RO" altLang="ro-RO" sz="1200" dirty="0" smtClean="0">
                <a:latin typeface="Trebuchet MS" panose="020B0603020202020204" pitchFamily="34" charset="0"/>
              </a:rPr>
              <a:t> sunt discutate elemente care țin de abordarea teoretică a conceptului de calitate a vieții: definiția, utilitatea unui instrument care să măsoare calitatea vieții, teoria calității vieții, conținutul și respectiv finalitatea QOLI.</a:t>
            </a:r>
          </a:p>
          <a:p>
            <a:pPr algn="just" eaLnBrk="1" hangingPunct="1">
              <a:lnSpc>
                <a:spcPct val="80000"/>
              </a:lnSpc>
            </a:pPr>
            <a:endParaRPr lang="ro-RO" altLang="ro-RO" sz="1200" dirty="0" smtClean="0">
              <a:latin typeface="Trebuchet MS" panose="020B0603020202020204" pitchFamily="34" charset="0"/>
            </a:endParaRPr>
          </a:p>
          <a:p>
            <a:pPr algn="just" eaLnBrk="1" hangingPunct="1">
              <a:lnSpc>
                <a:spcPct val="80000"/>
              </a:lnSpc>
            </a:pPr>
            <a:r>
              <a:rPr lang="ro-RO" altLang="ro-RO" sz="1200" dirty="0" smtClean="0">
                <a:latin typeface="Trebuchet MS" panose="020B0603020202020204" pitchFamily="34" charset="0"/>
              </a:rPr>
              <a:t>În </a:t>
            </a:r>
            <a:r>
              <a:rPr lang="ro-RO" altLang="ro-RO" sz="1200" b="1" dirty="0" smtClean="0">
                <a:latin typeface="Trebuchet MS" panose="020B0603020202020204" pitchFamily="34" charset="0"/>
              </a:rPr>
              <a:t>Capitolul 2</a:t>
            </a:r>
            <a:r>
              <a:rPr lang="ro-RO" altLang="ro-RO" sz="1200" dirty="0" smtClean="0">
                <a:latin typeface="Trebuchet MS" panose="020B0603020202020204" pitchFamily="34" charset="0"/>
              </a:rPr>
              <a:t> veți găsi studiile menite să evalueze proprietățile </a:t>
            </a:r>
            <a:r>
              <a:rPr lang="ro-RO" altLang="ro-RO" sz="1200" dirty="0" err="1" smtClean="0">
                <a:latin typeface="Trebuchet MS" panose="020B0603020202020204" pitchFamily="34" charset="0"/>
              </a:rPr>
              <a:t>psihometrice</a:t>
            </a:r>
            <a:r>
              <a:rPr lang="ro-RO" altLang="ro-RO" sz="1200" dirty="0" smtClean="0">
                <a:latin typeface="Trebuchet MS" panose="020B0603020202020204" pitchFamily="34" charset="0"/>
              </a:rPr>
              <a:t> ale inventarului. </a:t>
            </a:r>
          </a:p>
          <a:p>
            <a:pPr algn="just" eaLnBrk="1" hangingPunct="1">
              <a:lnSpc>
                <a:spcPct val="80000"/>
              </a:lnSpc>
            </a:pPr>
            <a:endParaRPr lang="ro-RO" altLang="ro-RO" sz="1200" dirty="0" smtClean="0">
              <a:latin typeface="Trebuchet MS" panose="020B0603020202020204" pitchFamily="34" charset="0"/>
            </a:endParaRPr>
          </a:p>
          <a:p>
            <a:pPr algn="just" eaLnBrk="1" hangingPunct="1">
              <a:lnSpc>
                <a:spcPct val="80000"/>
              </a:lnSpc>
            </a:pPr>
            <a:r>
              <a:rPr lang="ro-RO" altLang="ro-RO" sz="1200" dirty="0" smtClean="0">
                <a:latin typeface="Trebuchet MS" panose="020B0603020202020204" pitchFamily="34" charset="0"/>
              </a:rPr>
              <a:t>Informațiile cu privire la administrarea și </a:t>
            </a:r>
            <a:r>
              <a:rPr lang="ro-RO" altLang="ro-RO" sz="1200" dirty="0" err="1" smtClean="0">
                <a:latin typeface="Trebuchet MS" panose="020B0603020202020204" pitchFamily="34" charset="0"/>
              </a:rPr>
              <a:t>scorarea</a:t>
            </a:r>
            <a:r>
              <a:rPr lang="ro-RO" altLang="ro-RO" sz="1200" dirty="0" smtClean="0">
                <a:latin typeface="Trebuchet MS" panose="020B0603020202020204" pitchFamily="34" charset="0"/>
              </a:rPr>
              <a:t> instrumentului sunt prezentate în </a:t>
            </a:r>
            <a:r>
              <a:rPr lang="ro-RO" altLang="ro-RO" sz="1200" b="1" dirty="0" smtClean="0">
                <a:latin typeface="Trebuchet MS" panose="020B0603020202020204" pitchFamily="34" charset="0"/>
              </a:rPr>
              <a:t>Capitolul 3</a:t>
            </a:r>
            <a:r>
              <a:rPr lang="ro-RO" altLang="ro-RO" sz="1200" dirty="0" smtClean="0">
                <a:latin typeface="Trebuchet MS" panose="020B0603020202020204" pitchFamily="34" charset="0"/>
              </a:rPr>
              <a:t>, în timp ce în </a:t>
            </a:r>
            <a:r>
              <a:rPr lang="ro-RO" altLang="ro-RO" sz="1200" b="1" dirty="0" smtClean="0">
                <a:latin typeface="Trebuchet MS" panose="020B0603020202020204" pitchFamily="34" charset="0"/>
              </a:rPr>
              <a:t>Capitolul 4</a:t>
            </a:r>
            <a:r>
              <a:rPr lang="ro-RO" altLang="ro-RO" sz="1200" dirty="0" smtClean="0">
                <a:latin typeface="Trebuchet MS" panose="020B0603020202020204" pitchFamily="34" charset="0"/>
              </a:rPr>
              <a:t> este prezentată modalitatea de interpretare a rezultatelor QOLI.</a:t>
            </a:r>
          </a:p>
          <a:p>
            <a:pPr algn="just" eaLnBrk="1" hangingPunct="1">
              <a:lnSpc>
                <a:spcPct val="80000"/>
              </a:lnSpc>
            </a:pPr>
            <a:endParaRPr lang="ro-RO" altLang="ro-RO" sz="1200" b="1" dirty="0" smtClean="0">
              <a:latin typeface="Trebuchet MS" panose="020B0603020202020204" pitchFamily="34" charset="0"/>
            </a:endParaRPr>
          </a:p>
          <a:p>
            <a:pPr algn="just" eaLnBrk="1" hangingPunct="1">
              <a:lnSpc>
                <a:spcPct val="80000"/>
              </a:lnSpc>
            </a:pPr>
            <a:r>
              <a:rPr lang="ro-RO" altLang="ro-RO" sz="1200" b="1" dirty="0" smtClean="0">
                <a:latin typeface="Trebuchet MS" panose="020B0603020202020204" pitchFamily="34" charset="0"/>
              </a:rPr>
              <a:t>Capitolul 5</a:t>
            </a:r>
            <a:r>
              <a:rPr lang="ro-RO" altLang="ro-RO" sz="1200" dirty="0" smtClean="0">
                <a:latin typeface="Trebuchet MS" panose="020B0603020202020204" pitchFamily="34" charset="0"/>
              </a:rPr>
              <a:t> subliniază importanța utilizării QOLI în stabilirea unui plan de tratament psihoterapeutic. Acest capitol mai include prezentarea detaliată a unui studiu de caz și a strategiilor generale de tratament, specifice tuturor ariilor abordate de acest inventar.</a:t>
            </a:r>
          </a:p>
        </p:txBody>
      </p:sp>
      <p:pic>
        <p:nvPicPr>
          <p:cNvPr id="31749" name="Picture 21" descr="QOLI cope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1676400"/>
            <a:ext cx="3087688" cy="379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2AF4E193-2425-4255-B667-EB4675ACC277}" type="slidenum">
              <a:rPr lang="en-US" altLang="ro-RO" sz="1000" smtClean="0">
                <a:solidFill>
                  <a:schemeClr val="tx1"/>
                </a:solidFill>
                <a:latin typeface="Arial Narrow" panose="020B0606020202030204" pitchFamily="34" charset="0"/>
              </a:rPr>
              <a:pPr>
                <a:spcBef>
                  <a:spcPct val="0"/>
                </a:spcBef>
                <a:buClrTx/>
                <a:buSzTx/>
                <a:buFontTx/>
                <a:buNone/>
              </a:pPr>
              <a:t>17</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2771" name="Rectangle 2"/>
          <p:cNvSpPr>
            <a:spLocks noGrp="1" noChangeArrowheads="1"/>
          </p:cNvSpPr>
          <p:nvPr>
            <p:ph type="title"/>
          </p:nvPr>
        </p:nvSpPr>
        <p:spPr/>
        <p:txBody>
          <a:bodyPr/>
          <a:lstStyle/>
          <a:p>
            <a:pPr eaLnBrk="1" hangingPunct="1"/>
            <a:r>
              <a:rPr lang="ro-RO" altLang="ro-RO" smtClean="0"/>
              <a:t>Materialele testului (II)</a:t>
            </a:r>
            <a:endParaRPr lang="en-US" altLang="ro-RO" smtClean="0"/>
          </a:p>
        </p:txBody>
      </p:sp>
      <p:sp>
        <p:nvSpPr>
          <p:cNvPr id="32772" name="Rectangle 3"/>
          <p:cNvSpPr>
            <a:spLocks noGrp="1" noChangeArrowheads="1"/>
          </p:cNvSpPr>
          <p:nvPr>
            <p:ph type="body" idx="1"/>
          </p:nvPr>
        </p:nvSpPr>
        <p:spPr>
          <a:xfrm>
            <a:off x="228600" y="1371600"/>
            <a:ext cx="4267200" cy="5029200"/>
          </a:xfrm>
        </p:spPr>
        <p:txBody>
          <a:bodyPr/>
          <a:lstStyle/>
          <a:p>
            <a:pPr algn="just" eaLnBrk="1" hangingPunct="1">
              <a:lnSpc>
                <a:spcPct val="80000"/>
              </a:lnSpc>
            </a:pPr>
            <a:r>
              <a:rPr lang="ro-RO" altLang="ro-RO" sz="1800" b="1" dirty="0" smtClean="0">
                <a:solidFill>
                  <a:srgbClr val="FF0000"/>
                </a:solidFill>
                <a:latin typeface="Trebuchet MS" panose="020B0603020202020204" pitchFamily="34" charset="0"/>
              </a:rPr>
              <a:t>Formularul de răspuns pentru </a:t>
            </a:r>
            <a:r>
              <a:rPr lang="ro-RO" altLang="ro-RO" sz="1800" b="1" dirty="0" err="1" smtClean="0">
                <a:solidFill>
                  <a:srgbClr val="FF0000"/>
                </a:solidFill>
                <a:latin typeface="Trebuchet MS" panose="020B0603020202020204" pitchFamily="34" charset="0"/>
              </a:rPr>
              <a:t>scorare</a:t>
            </a:r>
            <a:r>
              <a:rPr lang="ro-RO" altLang="ro-RO" sz="1800" b="1" dirty="0" smtClean="0">
                <a:solidFill>
                  <a:srgbClr val="FF0000"/>
                </a:solidFill>
                <a:latin typeface="Trebuchet MS" panose="020B0603020202020204" pitchFamily="34" charset="0"/>
              </a:rPr>
              <a:t> manuală</a:t>
            </a:r>
          </a:p>
          <a:p>
            <a:pPr lvl="1" algn="just" eaLnBrk="1" hangingPunct="1">
              <a:lnSpc>
                <a:spcPct val="80000"/>
              </a:lnSpc>
            </a:pPr>
            <a:endParaRPr lang="ro-RO" altLang="ro-RO" sz="1200" dirty="0" smtClean="0"/>
          </a:p>
          <a:p>
            <a:pPr lvl="1" algn="just" eaLnBrk="1" hangingPunct="1">
              <a:lnSpc>
                <a:spcPct val="80000"/>
              </a:lnSpc>
            </a:pPr>
            <a:r>
              <a:rPr lang="ro-RO" altLang="ro-RO" sz="1200" dirty="0" smtClean="0"/>
              <a:t>Cuprinde </a:t>
            </a:r>
            <a:r>
              <a:rPr lang="ro-RO" altLang="ro-RO" sz="1200" dirty="0" smtClean="0"/>
              <a:t>8 pagini în care sunt redați itemii </a:t>
            </a:r>
          </a:p>
          <a:p>
            <a:pPr lvl="1" algn="just" eaLnBrk="1" hangingPunct="1">
              <a:lnSpc>
                <a:spcPct val="80000"/>
              </a:lnSpc>
            </a:pPr>
            <a:r>
              <a:rPr lang="ro-RO" altLang="ro-RO" sz="1200" dirty="0" smtClean="0"/>
              <a:t>Este de unică folosință</a:t>
            </a:r>
          </a:p>
          <a:p>
            <a:pPr lvl="1" algn="just" eaLnBrk="1" hangingPunct="1">
              <a:lnSpc>
                <a:spcPct val="80000"/>
              </a:lnSpc>
            </a:pPr>
            <a:r>
              <a:rPr lang="ro-RO" altLang="ro-RO" sz="1200" b="1" dirty="0" smtClean="0"/>
              <a:t>Pagina 1 </a:t>
            </a:r>
            <a:r>
              <a:rPr lang="ro-RO" altLang="ro-RO" sz="1200" dirty="0" smtClean="0"/>
              <a:t>include instrucțiunile de completare și datele demografice</a:t>
            </a:r>
          </a:p>
          <a:p>
            <a:pPr lvl="1" algn="just" eaLnBrk="1" hangingPunct="1">
              <a:lnSpc>
                <a:spcPct val="80000"/>
              </a:lnSpc>
            </a:pPr>
            <a:r>
              <a:rPr lang="ro-RO" altLang="ro-RO" sz="1200" b="1" dirty="0" smtClean="0"/>
              <a:t>Pagina 2 </a:t>
            </a:r>
            <a:r>
              <a:rPr lang="ro-RO" altLang="ro-RO" sz="1200" dirty="0" smtClean="0"/>
              <a:t>prezintă instructajul cu privire la modalitatea de formulare a răspunsului în termenii satisfacției și ai importanței; este inclus un exemplu demonstrativ</a:t>
            </a:r>
          </a:p>
          <a:p>
            <a:pPr lvl="1" algn="just" eaLnBrk="1" hangingPunct="1">
              <a:lnSpc>
                <a:spcPct val="80000"/>
              </a:lnSpc>
            </a:pPr>
            <a:r>
              <a:rPr lang="ro-RO" altLang="ro-RO" sz="1200" b="1" dirty="0" smtClean="0"/>
              <a:t>Pagina 3 </a:t>
            </a:r>
            <a:r>
              <a:rPr lang="ro-RO" altLang="ro-RO" sz="1200" dirty="0" smtClean="0"/>
              <a:t>conține itemii pentru scalele Sănătatea, Stima de sine, Țelurile și valorile, Banii, Munca și Jocul</a:t>
            </a:r>
          </a:p>
          <a:p>
            <a:pPr lvl="1" algn="just" eaLnBrk="1" hangingPunct="1">
              <a:lnSpc>
                <a:spcPct val="80000"/>
              </a:lnSpc>
            </a:pPr>
            <a:r>
              <a:rPr lang="ro-RO" altLang="ro-RO" sz="1200" b="1" dirty="0" smtClean="0"/>
              <a:t>Pagina 4 </a:t>
            </a:r>
            <a:r>
              <a:rPr lang="ro-RO" altLang="ro-RO" sz="1200" dirty="0" smtClean="0"/>
              <a:t>prezintă itemii pentru scalele Învățarea, Creativitatea, Ajutorul, Iubirea și </a:t>
            </a:r>
            <a:r>
              <a:rPr lang="ro-RO" altLang="ro-RO" sz="1200" dirty="0" err="1" smtClean="0"/>
              <a:t>Prieteniii</a:t>
            </a:r>
            <a:endParaRPr lang="ro-RO" altLang="ro-RO" sz="1200" dirty="0" smtClean="0"/>
          </a:p>
          <a:p>
            <a:pPr lvl="1" algn="just" eaLnBrk="1" hangingPunct="1">
              <a:lnSpc>
                <a:spcPct val="80000"/>
              </a:lnSpc>
            </a:pPr>
            <a:r>
              <a:rPr lang="ro-RO" altLang="ro-RO" sz="1200" b="1" dirty="0" smtClean="0"/>
              <a:t>Pagina 5 </a:t>
            </a:r>
            <a:r>
              <a:rPr lang="ro-RO" altLang="ro-RO" sz="1200" dirty="0" smtClean="0"/>
              <a:t>include itemii pentru scalele Copiii, Rudele, Acasă, Cartierul și Comunitatea</a:t>
            </a:r>
          </a:p>
          <a:p>
            <a:pPr lvl="1" algn="just" eaLnBrk="1" hangingPunct="1">
              <a:lnSpc>
                <a:spcPct val="80000"/>
              </a:lnSpc>
            </a:pPr>
            <a:r>
              <a:rPr lang="ro-RO" altLang="ro-RO" sz="1200" b="1" dirty="0" smtClean="0"/>
              <a:t>Paginile 6-7 </a:t>
            </a:r>
            <a:r>
              <a:rPr lang="ro-RO" altLang="ro-RO" sz="1200" dirty="0" smtClean="0"/>
              <a:t>este reprezentată de o pagină destinată completării cu problemele care stau în calea împlinirii persoanei evaluate, pentru toate scalele de mai sus</a:t>
            </a:r>
          </a:p>
          <a:p>
            <a:pPr lvl="1" algn="just" eaLnBrk="1" hangingPunct="1">
              <a:lnSpc>
                <a:spcPct val="80000"/>
              </a:lnSpc>
            </a:pPr>
            <a:r>
              <a:rPr lang="ro-RO" altLang="ro-RO" sz="1200" b="1" dirty="0" smtClean="0"/>
              <a:t>Pagina 8 </a:t>
            </a:r>
            <a:r>
              <a:rPr lang="ro-RO" altLang="ro-RO" sz="1200" dirty="0" smtClean="0"/>
              <a:t>este liberă</a:t>
            </a:r>
          </a:p>
          <a:p>
            <a:pPr lvl="1" algn="just" eaLnBrk="1" hangingPunct="1">
              <a:lnSpc>
                <a:spcPct val="80000"/>
              </a:lnSpc>
            </a:pPr>
            <a:endParaRPr lang="ro-RO" altLang="ro-RO" sz="1400" dirty="0" smtClean="0"/>
          </a:p>
          <a:p>
            <a:pPr algn="just" eaLnBrk="1" hangingPunct="1">
              <a:lnSpc>
                <a:spcPct val="80000"/>
              </a:lnSpc>
            </a:pPr>
            <a:endParaRPr lang="ro-RO" altLang="ro-RO" sz="1800" dirty="0" smtClean="0">
              <a:latin typeface="Trebuchet MS" panose="020B0603020202020204" pitchFamily="34" charset="0"/>
            </a:endParaRPr>
          </a:p>
        </p:txBody>
      </p:sp>
      <p:pic>
        <p:nvPicPr>
          <p:cNvPr id="32773" name="Picture 29" descr="form scor manu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132138" cy="443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8861E87D-D7B0-4443-8492-602B747E983A}" type="slidenum">
              <a:rPr lang="en-US" altLang="ro-RO" sz="1000" smtClean="0">
                <a:solidFill>
                  <a:schemeClr val="tx1"/>
                </a:solidFill>
                <a:latin typeface="Arial Narrow" panose="020B0606020202030204" pitchFamily="34" charset="0"/>
              </a:rPr>
              <a:pPr>
                <a:spcBef>
                  <a:spcPct val="0"/>
                </a:spcBef>
                <a:buClrTx/>
                <a:buSzTx/>
                <a:buFontTx/>
                <a:buNone/>
              </a:pPr>
              <a:t>18</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3795" name="Rectangle 2"/>
          <p:cNvSpPr>
            <a:spLocks noGrp="1" noChangeArrowheads="1"/>
          </p:cNvSpPr>
          <p:nvPr>
            <p:ph type="title"/>
          </p:nvPr>
        </p:nvSpPr>
        <p:spPr/>
        <p:txBody>
          <a:bodyPr/>
          <a:lstStyle/>
          <a:p>
            <a:pPr eaLnBrk="1" hangingPunct="1"/>
            <a:r>
              <a:rPr lang="ro-RO" altLang="ro-RO" smtClean="0"/>
              <a:t>Materialele testului (III)</a:t>
            </a:r>
            <a:endParaRPr lang="en-US" altLang="ro-RO" smtClean="0"/>
          </a:p>
        </p:txBody>
      </p:sp>
      <p:sp>
        <p:nvSpPr>
          <p:cNvPr id="33796" name="Rectangle 3"/>
          <p:cNvSpPr>
            <a:spLocks noGrp="1" noChangeArrowheads="1"/>
          </p:cNvSpPr>
          <p:nvPr>
            <p:ph type="body" idx="1"/>
          </p:nvPr>
        </p:nvSpPr>
        <p:spPr>
          <a:xfrm>
            <a:off x="228600" y="1447800"/>
            <a:ext cx="4343400" cy="4724400"/>
          </a:xfrm>
        </p:spPr>
        <p:txBody>
          <a:bodyPr/>
          <a:lstStyle/>
          <a:p>
            <a:pPr algn="just" eaLnBrk="1" hangingPunct="1"/>
            <a:endParaRPr lang="ro-RO" altLang="ro-RO" sz="2000" b="1" smtClean="0">
              <a:solidFill>
                <a:srgbClr val="FF0000"/>
              </a:solidFill>
              <a:latin typeface="Trebuchet MS" panose="020B0603020202020204" pitchFamily="34" charset="0"/>
            </a:endParaRPr>
          </a:p>
          <a:p>
            <a:pPr algn="just" eaLnBrk="1" hangingPunct="1"/>
            <a:r>
              <a:rPr lang="ro-RO" altLang="ro-RO" sz="2000" b="1" smtClean="0">
                <a:solidFill>
                  <a:srgbClr val="FF0000"/>
                </a:solidFill>
                <a:latin typeface="Trebuchet MS" panose="020B0603020202020204" pitchFamily="34" charset="0"/>
              </a:rPr>
              <a:t>Foaia de răspuns</a:t>
            </a:r>
          </a:p>
          <a:p>
            <a:pPr lvl="1" algn="just" eaLnBrk="1" hangingPunct="1"/>
            <a:endParaRPr lang="ro-RO" altLang="ro-RO" sz="1200" smtClean="0"/>
          </a:p>
          <a:p>
            <a:pPr lvl="1" algn="just" eaLnBrk="1" hangingPunct="1"/>
            <a:r>
              <a:rPr lang="ro-RO" altLang="ro-RO" sz="1400" smtClean="0"/>
              <a:t>Include 4 secțiuni: </a:t>
            </a:r>
          </a:p>
          <a:p>
            <a:pPr lvl="2" algn="just" eaLnBrk="1" hangingPunct="1"/>
            <a:r>
              <a:rPr lang="ro-RO" altLang="ro-RO" sz="1400" smtClean="0"/>
              <a:t>I. Pașii scorării</a:t>
            </a:r>
          </a:p>
          <a:p>
            <a:pPr lvl="2" algn="just" eaLnBrk="1" hangingPunct="1"/>
            <a:r>
              <a:rPr lang="ro-RO" altLang="ro-RO" sz="1400" smtClean="0"/>
              <a:t>II. Scorurile vieții</a:t>
            </a:r>
          </a:p>
          <a:p>
            <a:pPr lvl="2" algn="just" eaLnBrk="1" hangingPunct="1"/>
            <a:r>
              <a:rPr lang="ro-RO" altLang="ro-RO" sz="1400" smtClean="0"/>
              <a:t>III. Calitatea globală a vieții</a:t>
            </a:r>
          </a:p>
          <a:p>
            <a:pPr lvl="2" algn="just" eaLnBrk="1" hangingPunct="1"/>
            <a:r>
              <a:rPr lang="ro-RO" altLang="ro-RO" sz="1400" smtClean="0"/>
              <a:t>IV. Profilul satisfacției ponderate</a:t>
            </a:r>
          </a:p>
          <a:p>
            <a:pPr lvl="1" algn="just" eaLnBrk="1" hangingPunct="1"/>
            <a:endParaRPr lang="ro-RO" altLang="ro-RO" sz="1400" smtClean="0"/>
          </a:p>
          <a:p>
            <a:pPr lvl="1" algn="just" eaLnBrk="1" hangingPunct="1"/>
            <a:r>
              <a:rPr lang="ro-RO" altLang="ro-RO" sz="1400" b="1" smtClean="0"/>
              <a:t>Pașii scorării</a:t>
            </a:r>
          </a:p>
          <a:p>
            <a:pPr lvl="1" algn="just" eaLnBrk="1" hangingPunct="1"/>
            <a:r>
              <a:rPr lang="ro-RO" altLang="ro-RO" sz="1400" smtClean="0"/>
              <a:t>Poziționați în partea stângă a paginii, includ 9 instrucțiuni</a:t>
            </a:r>
          </a:p>
          <a:p>
            <a:pPr lvl="1" algn="just" eaLnBrk="1" hangingPunct="1"/>
            <a:endParaRPr lang="ro-RO" altLang="ro-RO" sz="1400" smtClean="0"/>
          </a:p>
          <a:p>
            <a:pPr lvl="1" algn="just" eaLnBrk="1" hangingPunct="1"/>
            <a:r>
              <a:rPr lang="ro-RO" altLang="ro-RO" sz="1400" b="1" smtClean="0"/>
              <a:t>Scorurile vieții</a:t>
            </a:r>
          </a:p>
          <a:p>
            <a:pPr lvl="1" algn="just" eaLnBrk="1" hangingPunct="1"/>
            <a:r>
              <a:rPr lang="ro-RO" altLang="ro-RO" sz="1400" smtClean="0"/>
              <a:t>Poziționate în centrul paginii, includ spațiile pentru consemnarea valorilor pentru fiecare arie investigată, în termenii Investigației și Satisfacției, rezultând mai apoi Scorul satisfacției ponderate</a:t>
            </a:r>
          </a:p>
          <a:p>
            <a:pPr lvl="1" algn="just" eaLnBrk="1" hangingPunct="1"/>
            <a:endParaRPr lang="en-US" altLang="ro-RO" sz="1200" smtClean="0"/>
          </a:p>
        </p:txBody>
      </p:sp>
      <p:pic>
        <p:nvPicPr>
          <p:cNvPr id="3379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1447800"/>
            <a:ext cx="40100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Box 1"/>
          <p:cNvSpPr txBox="1">
            <a:spLocks noChangeArrowheads="1"/>
          </p:cNvSpPr>
          <p:nvPr/>
        </p:nvSpPr>
        <p:spPr bwMode="auto">
          <a:xfrm>
            <a:off x="4816475" y="4495800"/>
            <a:ext cx="40100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just" eaLnBrk="1" hangingPunct="1">
              <a:spcBef>
                <a:spcPct val="0"/>
              </a:spcBef>
              <a:buClrTx/>
              <a:buSzTx/>
              <a:buFont typeface="Arial" panose="020B0604020202020204" pitchFamily="34" charset="0"/>
              <a:buChar char="•"/>
            </a:pPr>
            <a:r>
              <a:rPr lang="ro-RO" altLang="en-US" sz="1400" b="1">
                <a:latin typeface="Trebuchet MS" panose="020B0603020202020204" pitchFamily="34" charset="0"/>
              </a:rPr>
              <a:t>Calitatea globală a vieții </a:t>
            </a:r>
            <a:r>
              <a:rPr lang="ro-RO" altLang="en-US" sz="1400">
                <a:latin typeface="Trebuchet MS" panose="020B0603020202020204" pitchFamily="34" charset="0"/>
              </a:rPr>
              <a:t>– este rubrica aflată în partea de jos a centrului paginii</a:t>
            </a:r>
          </a:p>
          <a:p>
            <a:pPr algn="just" eaLnBrk="1" hangingPunct="1">
              <a:spcBef>
                <a:spcPct val="0"/>
              </a:spcBef>
              <a:buClrTx/>
              <a:buSzTx/>
              <a:buFont typeface="Arial" panose="020B0604020202020204" pitchFamily="34" charset="0"/>
              <a:buChar char="•"/>
            </a:pPr>
            <a:endParaRPr lang="ro-RO" altLang="en-US" sz="1400">
              <a:latin typeface="Trebuchet MS" panose="020B0603020202020204" pitchFamily="34" charset="0"/>
            </a:endParaRPr>
          </a:p>
          <a:p>
            <a:pPr algn="just" eaLnBrk="1" hangingPunct="1">
              <a:spcBef>
                <a:spcPct val="0"/>
              </a:spcBef>
              <a:buClrTx/>
              <a:buSzTx/>
              <a:buFont typeface="Arial" panose="020B0604020202020204" pitchFamily="34" charset="0"/>
              <a:buChar char="•"/>
            </a:pPr>
            <a:r>
              <a:rPr lang="ro-RO" altLang="en-US" sz="1400" b="1">
                <a:latin typeface="Trebuchet MS" panose="020B0603020202020204" pitchFamily="34" charset="0"/>
              </a:rPr>
              <a:t>Profilul satisfacției ponderate </a:t>
            </a:r>
            <a:r>
              <a:rPr lang="ro-RO" altLang="en-US" sz="1400">
                <a:latin typeface="Trebuchet MS" panose="020B0603020202020204" pitchFamily="34" charset="0"/>
              </a:rPr>
              <a:t>– include pentru cele 16 arii, câte 11 rubrici, astfel încât să poată fi reprezentată grafic situația clientului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5578C85F-91F4-4575-9917-9058FE99CC7B}" type="slidenum">
              <a:rPr lang="en-US" altLang="ro-RO" sz="1000" smtClean="0">
                <a:solidFill>
                  <a:schemeClr val="tx1"/>
                </a:solidFill>
                <a:latin typeface="Arial Narrow" panose="020B0606020202030204" pitchFamily="34" charset="0"/>
              </a:rPr>
              <a:pPr>
                <a:spcBef>
                  <a:spcPct val="0"/>
                </a:spcBef>
                <a:buClrTx/>
                <a:buSzTx/>
                <a:buFontTx/>
                <a:buNone/>
              </a:pPr>
              <a:t>19</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4819" name="Rectangle 2"/>
          <p:cNvSpPr>
            <a:spLocks noGrp="1" noChangeArrowheads="1"/>
          </p:cNvSpPr>
          <p:nvPr>
            <p:ph type="title"/>
          </p:nvPr>
        </p:nvSpPr>
        <p:spPr/>
        <p:txBody>
          <a:bodyPr/>
          <a:lstStyle/>
          <a:p>
            <a:pPr eaLnBrk="1" hangingPunct="1"/>
            <a:r>
              <a:rPr lang="ro-RO" altLang="ro-RO" sz="2000" smtClean="0"/>
              <a:t>7.</a:t>
            </a:r>
            <a:r>
              <a:rPr lang="ro-RO" altLang="ro-RO" sz="2400" smtClean="0"/>
              <a:t> </a:t>
            </a:r>
            <a:r>
              <a:rPr lang="ro-RO" altLang="ro-RO" sz="2000" smtClean="0"/>
              <a:t>Modelul teoretic, construirea testului și adaptarea culturală</a:t>
            </a:r>
            <a:endParaRPr lang="en-US" altLang="ro-RO" sz="2000" smtClean="0"/>
          </a:p>
        </p:txBody>
      </p:sp>
      <p:sp>
        <p:nvSpPr>
          <p:cNvPr id="34820" name="Rectangle 3"/>
          <p:cNvSpPr>
            <a:spLocks noGrp="1" noChangeArrowheads="1"/>
          </p:cNvSpPr>
          <p:nvPr>
            <p:ph type="body" idx="1"/>
          </p:nvPr>
        </p:nvSpPr>
        <p:spPr/>
        <p:txBody>
          <a:bodyPr/>
          <a:lstStyle/>
          <a:p>
            <a:pPr algn="just" eaLnBrk="1" hangingPunct="1"/>
            <a:r>
              <a:rPr lang="vi-VN" altLang="ro-RO" sz="1400" b="1" smtClean="0">
                <a:latin typeface="Trebuchet MS" panose="020B0603020202020204" pitchFamily="34" charset="0"/>
              </a:rPr>
              <a:t>Chestionarul QOLI </a:t>
            </a:r>
            <a:endParaRPr lang="ro-RO" altLang="ro-RO" sz="1400" b="1" smtClean="0">
              <a:latin typeface="Trebuchet MS" panose="020B0603020202020204" pitchFamily="34" charset="0"/>
            </a:endParaRPr>
          </a:p>
          <a:p>
            <a:pPr lvl="1" algn="just" eaLnBrk="1" hangingPunct="1"/>
            <a:r>
              <a:rPr lang="vi-VN" altLang="ro-RO" sz="1200" smtClean="0"/>
              <a:t>are la bază un model</a:t>
            </a:r>
            <a:r>
              <a:rPr lang="ro-RO" altLang="ro-RO" sz="1200" smtClean="0"/>
              <a:t> </a:t>
            </a:r>
            <a:r>
              <a:rPr lang="vi-VN" altLang="ro-RO" sz="1200" smtClean="0"/>
              <a:t>validat empiric al satisfacției cu viața și al</a:t>
            </a:r>
            <a:r>
              <a:rPr lang="ro-RO" altLang="ro-RO" sz="1200" smtClean="0"/>
              <a:t> </a:t>
            </a:r>
            <a:r>
              <a:rPr lang="vi-VN" altLang="ro-RO" sz="1200" smtClean="0"/>
              <a:t>stării subiective de bine, care este ulterior</a:t>
            </a:r>
            <a:r>
              <a:rPr lang="ro-RO" altLang="ro-RO" sz="1200" smtClean="0"/>
              <a:t> </a:t>
            </a:r>
            <a:r>
              <a:rPr lang="vi-VN" altLang="ro-RO" sz="1200" smtClean="0"/>
              <a:t>încorporat într-un model al depresiei și</a:t>
            </a:r>
            <a:r>
              <a:rPr lang="ro-RO" altLang="ro-RO" sz="1200" smtClean="0"/>
              <a:t> </a:t>
            </a:r>
            <a:r>
              <a:rPr lang="vi-VN" altLang="ro-RO" sz="1200" smtClean="0"/>
              <a:t>al tulburărilor asociate acesteia.</a:t>
            </a:r>
            <a:endParaRPr lang="ro-RO" altLang="ro-RO" sz="1200" smtClean="0"/>
          </a:p>
          <a:p>
            <a:pPr algn="just" eaLnBrk="1" hangingPunct="1"/>
            <a:endParaRPr lang="ro-RO" altLang="ro-RO" sz="1400" smtClean="0">
              <a:latin typeface="Trebuchet MS" panose="020B0603020202020204" pitchFamily="34" charset="0"/>
            </a:endParaRPr>
          </a:p>
          <a:p>
            <a:pPr algn="just" eaLnBrk="1" hangingPunct="1"/>
            <a:r>
              <a:rPr lang="ro-RO" altLang="ro-RO" sz="1400" b="1" smtClean="0">
                <a:latin typeface="Trebuchet MS" panose="020B0603020202020204" pitchFamily="34" charset="0"/>
              </a:rPr>
              <a:t>T</a:t>
            </a:r>
            <a:r>
              <a:rPr lang="vi-VN" altLang="ro-RO" sz="1400" b="1" smtClean="0">
                <a:latin typeface="Trebuchet MS" panose="020B0603020202020204" pitchFamily="34" charset="0"/>
              </a:rPr>
              <a:t>eoria calității vieții </a:t>
            </a:r>
            <a:endParaRPr lang="ro-RO" altLang="ro-RO" sz="1400" b="1" smtClean="0">
              <a:latin typeface="Trebuchet MS" panose="020B0603020202020204" pitchFamily="34" charset="0"/>
            </a:endParaRPr>
          </a:p>
          <a:p>
            <a:pPr lvl="1" algn="just" eaLnBrk="1" hangingPunct="1"/>
            <a:r>
              <a:rPr lang="vi-VN" altLang="ro-RO" sz="1200" smtClean="0"/>
              <a:t>urmărește să integreze</a:t>
            </a:r>
            <a:r>
              <a:rPr lang="ro-RO" altLang="ro-RO" sz="1200" smtClean="0"/>
              <a:t> </a:t>
            </a:r>
            <a:r>
              <a:rPr lang="vi-VN" altLang="ro-RO" sz="1200" b="1" smtClean="0"/>
              <a:t>esența teoriilor existente referitoare la</a:t>
            </a:r>
            <a:r>
              <a:rPr lang="ro-RO" altLang="ro-RO" sz="1200" b="1" smtClean="0"/>
              <a:t> </a:t>
            </a:r>
            <a:r>
              <a:rPr lang="vi-VN" altLang="ro-RO" sz="1200" b="1" smtClean="0"/>
              <a:t>depresie cu datele </a:t>
            </a:r>
            <a:r>
              <a:rPr lang="vi-VN" altLang="ro-RO" sz="1200" smtClean="0"/>
              <a:t>literaturii de specialitate</a:t>
            </a:r>
            <a:r>
              <a:rPr lang="ro-RO" altLang="ro-RO" sz="1200" smtClean="0"/>
              <a:t> </a:t>
            </a:r>
            <a:r>
              <a:rPr lang="vi-VN" altLang="ro-RO" sz="1200" smtClean="0"/>
              <a:t>dedicate </a:t>
            </a:r>
            <a:r>
              <a:rPr lang="vi-VN" altLang="ro-RO" sz="1200" b="1" smtClean="0"/>
              <a:t>stării subiective de bine </a:t>
            </a:r>
            <a:r>
              <a:rPr lang="vi-VN" altLang="ro-RO" sz="1200" smtClean="0"/>
              <a:t>(Frisch,</a:t>
            </a:r>
            <a:r>
              <a:rPr lang="ro-RO" altLang="ro-RO" sz="1200" smtClean="0"/>
              <a:t> </a:t>
            </a:r>
            <a:r>
              <a:rPr lang="vi-VN" altLang="ro-RO" sz="1200" smtClean="0"/>
              <a:t>1989, 1992b; Frisch et al., 1992; Lewinsohn</a:t>
            </a:r>
            <a:r>
              <a:rPr lang="ro-RO" altLang="ro-RO" sz="1200" smtClean="0"/>
              <a:t> </a:t>
            </a:r>
            <a:r>
              <a:rPr lang="vi-VN" altLang="ro-RO" sz="1200" smtClean="0"/>
              <a:t>et al., 1991).</a:t>
            </a:r>
            <a:endParaRPr lang="ro-RO" altLang="ro-RO" sz="1200" smtClean="0"/>
          </a:p>
          <a:p>
            <a:pPr lvl="1" algn="just" eaLnBrk="1" hangingPunct="1"/>
            <a:r>
              <a:rPr lang="ro-RO" altLang="ro-RO" sz="1200" smtClean="0"/>
              <a:t>î</a:t>
            </a:r>
            <a:r>
              <a:rPr lang="vi-VN" altLang="ro-RO" sz="1200" smtClean="0"/>
              <a:t>n model</a:t>
            </a:r>
            <a:r>
              <a:rPr lang="ro-RO" altLang="ro-RO" sz="1200" smtClean="0"/>
              <a:t>ul calității vieții</a:t>
            </a:r>
            <a:r>
              <a:rPr lang="vi-VN" altLang="ro-RO" sz="1200" smtClean="0"/>
              <a:t>, satisfacția cu</a:t>
            </a:r>
            <a:r>
              <a:rPr lang="ro-RO" altLang="ro-RO" sz="1200" smtClean="0"/>
              <a:t> </a:t>
            </a:r>
            <a:r>
              <a:rPr lang="vi-VN" altLang="ro-RO" sz="1200" smtClean="0"/>
              <a:t>viața este echivalentă cu calitatea vieții și se</a:t>
            </a:r>
            <a:r>
              <a:rPr lang="ro-RO" altLang="ro-RO" sz="1200" smtClean="0"/>
              <a:t> </a:t>
            </a:r>
            <a:r>
              <a:rPr lang="vi-VN" altLang="ro-RO" sz="1200" smtClean="0"/>
              <a:t>referă la </a:t>
            </a:r>
            <a:r>
              <a:rPr lang="vi-VN" altLang="ro-RO" sz="1200" b="1" smtClean="0"/>
              <a:t>evaluarea subiectivă</a:t>
            </a:r>
            <a:r>
              <a:rPr lang="vi-VN" altLang="ro-RO" sz="1200" smtClean="0"/>
              <a:t> a gradului în</a:t>
            </a:r>
            <a:r>
              <a:rPr lang="ro-RO" altLang="ro-RO" sz="1200" smtClean="0"/>
              <a:t> </a:t>
            </a:r>
            <a:r>
              <a:rPr lang="vi-VN" altLang="ro-RO" sz="1200" smtClean="0"/>
              <a:t>care persoana și-a </a:t>
            </a:r>
            <a:r>
              <a:rPr lang="vi-VN" altLang="ro-RO" sz="1200" b="1" smtClean="0"/>
              <a:t>satisfăcut nevoile</a:t>
            </a:r>
            <a:r>
              <a:rPr lang="vi-VN" altLang="ro-RO" sz="1200" smtClean="0"/>
              <a:t>, </a:t>
            </a:r>
            <a:r>
              <a:rPr lang="vi-VN" altLang="ro-RO" sz="1200" b="1" smtClean="0"/>
              <a:t>a atins</a:t>
            </a:r>
            <a:r>
              <a:rPr lang="ro-RO" altLang="ro-RO" sz="1200" b="1" smtClean="0"/>
              <a:t> </a:t>
            </a:r>
            <a:r>
              <a:rPr lang="vi-VN" altLang="ro-RO" sz="1200" b="1" smtClean="0"/>
              <a:t>obiectivele propuse </a:t>
            </a:r>
            <a:r>
              <a:rPr lang="vi-VN" altLang="ro-RO" sz="1200" smtClean="0"/>
              <a:t>și </a:t>
            </a:r>
            <a:r>
              <a:rPr lang="vi-VN" altLang="ro-RO" sz="1200" b="1" smtClean="0"/>
              <a:t>a dat curs propriilor</a:t>
            </a:r>
            <a:r>
              <a:rPr lang="ro-RO" altLang="ro-RO" sz="1200" b="1" smtClean="0"/>
              <a:t> </a:t>
            </a:r>
            <a:r>
              <a:rPr lang="vi-VN" altLang="ro-RO" sz="1200" b="1" smtClean="0"/>
              <a:t>dorințe</a:t>
            </a:r>
            <a:r>
              <a:rPr lang="vi-VN" altLang="ro-RO" sz="1200" smtClean="0"/>
              <a:t>. </a:t>
            </a:r>
            <a:endParaRPr lang="ro-RO" altLang="ro-RO" sz="1200" smtClean="0"/>
          </a:p>
          <a:p>
            <a:pPr lvl="1" algn="just" eaLnBrk="1" hangingPunct="1"/>
            <a:r>
              <a:rPr lang="ro-RO" altLang="ro-RO" sz="1200" smtClean="0"/>
              <a:t>a</a:t>
            </a:r>
            <a:r>
              <a:rPr lang="vi-VN" altLang="ro-RO" sz="1200" smtClean="0"/>
              <a:t>stfel, </a:t>
            </a:r>
            <a:r>
              <a:rPr lang="vi-VN" altLang="ro-RO" sz="1200" b="1" smtClean="0"/>
              <a:t>satisfacția cu viața </a:t>
            </a:r>
            <a:r>
              <a:rPr lang="vi-VN" altLang="ro-RO" sz="1200" smtClean="0"/>
              <a:t>este</a:t>
            </a:r>
            <a:r>
              <a:rPr lang="ro-RO" altLang="ro-RO" sz="1200" smtClean="0"/>
              <a:t> </a:t>
            </a:r>
            <a:r>
              <a:rPr lang="vi-VN" altLang="ro-RO" sz="1200" smtClean="0"/>
              <a:t>percepută ca </a:t>
            </a:r>
            <a:r>
              <a:rPr lang="vi-VN" altLang="ro-RO" sz="1200" b="1" smtClean="0"/>
              <a:t>diferența dintre ceea ce își</a:t>
            </a:r>
            <a:r>
              <a:rPr lang="ro-RO" altLang="ro-RO" sz="1200" b="1" smtClean="0"/>
              <a:t> </a:t>
            </a:r>
            <a:r>
              <a:rPr lang="vi-VN" altLang="ro-RO" sz="1200" b="1" smtClean="0"/>
              <a:t>dorește persoana și ceea ce are</a:t>
            </a:r>
            <a:r>
              <a:rPr lang="vi-VN" altLang="ro-RO" sz="1200" smtClean="0"/>
              <a:t> de fapt.</a:t>
            </a:r>
          </a:p>
          <a:p>
            <a:pPr lvl="2" algn="just" eaLnBrk="1" hangingPunct="1"/>
            <a:r>
              <a:rPr lang="ro-RO" altLang="ro-RO" sz="1100" smtClean="0"/>
              <a:t>c</a:t>
            </a:r>
            <a:r>
              <a:rPr lang="vi-VN" altLang="ro-RO" sz="1100" smtClean="0"/>
              <a:t>u cât există o discrepanță mai mare între</a:t>
            </a:r>
            <a:r>
              <a:rPr lang="ro-RO" altLang="ro-RO" sz="1100" smtClean="0"/>
              <a:t> </a:t>
            </a:r>
            <a:r>
              <a:rPr lang="vi-VN" altLang="ro-RO" sz="1100" smtClean="0"/>
              <a:t>așteptările și realizările personale, cu atât</a:t>
            </a:r>
            <a:r>
              <a:rPr lang="ro-RO" altLang="ro-RO" sz="1100" smtClean="0"/>
              <a:t> </a:t>
            </a:r>
            <a:r>
              <a:rPr lang="vi-VN" altLang="ro-RO" sz="1100" smtClean="0"/>
              <a:t>aceasta este mai nesatisfăcută cu propria</a:t>
            </a:r>
            <a:r>
              <a:rPr lang="ro-RO" altLang="ro-RO" sz="1100" smtClean="0"/>
              <a:t> </a:t>
            </a:r>
            <a:r>
              <a:rPr lang="vi-VN" altLang="ro-RO" sz="1100" smtClean="0"/>
              <a:t>viață.</a:t>
            </a:r>
            <a:endParaRPr lang="ro-RO" altLang="ro-RO" sz="1100" smtClean="0"/>
          </a:p>
          <a:p>
            <a:pPr lvl="1" algn="just" eaLnBrk="1" hangingPunct="1"/>
            <a:r>
              <a:rPr lang="ro-RO" altLang="ro-RO" sz="1200" smtClean="0"/>
              <a:t>Este explicabilă </a:t>
            </a:r>
            <a:r>
              <a:rPr lang="vi-VN" altLang="ro-RO" sz="1200" smtClean="0"/>
              <a:t>liniar și cumulativ</a:t>
            </a:r>
            <a:r>
              <a:rPr lang="ro-RO" altLang="ro-RO" sz="1200" smtClean="0"/>
              <a:t>:</a:t>
            </a:r>
            <a:r>
              <a:rPr lang="vi-VN" altLang="ro-RO" sz="1200" smtClean="0"/>
              <a:t> susține că nivelul</a:t>
            </a:r>
            <a:r>
              <a:rPr lang="ro-RO" altLang="ro-RO" sz="1200" smtClean="0"/>
              <a:t> </a:t>
            </a:r>
            <a:r>
              <a:rPr lang="vi-VN" altLang="ro-RO" sz="1200" smtClean="0"/>
              <a:t>general al satisfacției cu viața cuprinde</a:t>
            </a:r>
            <a:r>
              <a:rPr lang="ro-RO" altLang="ro-RO" sz="1200" smtClean="0"/>
              <a:t> </a:t>
            </a:r>
            <a:r>
              <a:rPr lang="vi-VN" altLang="ro-RO" sz="1200" smtClean="0"/>
              <a:t>în mare măsură o însumare a nivelurilor</a:t>
            </a:r>
            <a:r>
              <a:rPr lang="ro-RO" altLang="ro-RO" sz="1200" smtClean="0"/>
              <a:t> </a:t>
            </a:r>
            <a:r>
              <a:rPr lang="vi-VN" altLang="ro-RO" sz="1200" smtClean="0"/>
              <a:t>de satisfacție cu ariile care sunt valorizate</a:t>
            </a:r>
            <a:r>
              <a:rPr lang="ro-RO" altLang="ro-RO" sz="1200" smtClean="0"/>
              <a:t> </a:t>
            </a:r>
            <a:r>
              <a:rPr lang="vi-VN" altLang="ro-RO" sz="1200" smtClean="0"/>
              <a:t>sau care sunt considerate a fi importante.</a:t>
            </a:r>
          </a:p>
          <a:p>
            <a:pPr lvl="1" algn="just" eaLnBrk="1" hangingPunct="1"/>
            <a:r>
              <a:rPr lang="vi-VN" altLang="ro-RO" sz="1200" smtClean="0"/>
              <a:t>În fiecare arie a vieții există patru componente</a:t>
            </a:r>
            <a:r>
              <a:rPr lang="ro-RO" altLang="ro-RO" sz="1200" smtClean="0"/>
              <a:t> </a:t>
            </a:r>
            <a:r>
              <a:rPr lang="vi-VN" altLang="ro-RO" sz="1200" smtClean="0"/>
              <a:t>care determină gradul de satisfacție</a:t>
            </a:r>
            <a:r>
              <a:rPr lang="ro-RO" altLang="ro-RO" sz="1200" smtClean="0"/>
              <a:t> </a:t>
            </a:r>
            <a:r>
              <a:rPr lang="vi-VN" altLang="ro-RO" sz="1200" smtClean="0"/>
              <a:t>a persoanei: </a:t>
            </a:r>
            <a:endParaRPr lang="ro-RO" altLang="ro-RO" sz="1200" smtClean="0"/>
          </a:p>
          <a:p>
            <a:pPr lvl="2" algn="just" eaLnBrk="1" hangingPunct="1"/>
            <a:r>
              <a:rPr lang="vi-VN" altLang="ro-RO" sz="1100" smtClean="0"/>
              <a:t>1) caracteristicile obiective sau</a:t>
            </a:r>
            <a:r>
              <a:rPr lang="ro-RO" altLang="ro-RO" sz="1100" smtClean="0"/>
              <a:t> </a:t>
            </a:r>
            <a:r>
              <a:rPr lang="vi-VN" altLang="ro-RO" sz="1100" smtClean="0">
                <a:solidFill>
                  <a:srgbClr val="FF0000"/>
                </a:solidFill>
              </a:rPr>
              <a:t>circumstanțele ariei </a:t>
            </a:r>
            <a:r>
              <a:rPr lang="vi-VN" altLang="ro-RO" sz="1100" smtClean="0"/>
              <a:t>respective; </a:t>
            </a:r>
            <a:endParaRPr lang="ro-RO" altLang="ro-RO" sz="1100" smtClean="0"/>
          </a:p>
          <a:p>
            <a:pPr lvl="2" algn="just" eaLnBrk="1" hangingPunct="1"/>
            <a:r>
              <a:rPr lang="vi-VN" altLang="ro-RO" sz="1100" smtClean="0"/>
              <a:t>2) modul în</a:t>
            </a:r>
            <a:r>
              <a:rPr lang="ro-RO" altLang="ro-RO" sz="1100" smtClean="0"/>
              <a:t> </a:t>
            </a:r>
            <a:r>
              <a:rPr lang="vi-VN" altLang="ro-RO" sz="1100" smtClean="0"/>
              <a:t>care persoana </a:t>
            </a:r>
            <a:r>
              <a:rPr lang="vi-VN" altLang="ro-RO" sz="1100" smtClean="0">
                <a:solidFill>
                  <a:srgbClr val="FF0000"/>
                </a:solidFill>
              </a:rPr>
              <a:t>percepe și înțelege aria</a:t>
            </a:r>
            <a:r>
              <a:rPr lang="vi-VN" altLang="ro-RO" sz="1100" smtClean="0"/>
              <a:t>; </a:t>
            </a:r>
            <a:endParaRPr lang="ro-RO" altLang="ro-RO" sz="1100" smtClean="0"/>
          </a:p>
          <a:p>
            <a:pPr lvl="2" algn="just" eaLnBrk="1" hangingPunct="1"/>
            <a:r>
              <a:rPr lang="vi-VN" altLang="ro-RO" sz="1100" smtClean="0"/>
              <a:t>3)</a:t>
            </a:r>
            <a:r>
              <a:rPr lang="ro-RO" altLang="ro-RO" sz="1100" smtClean="0"/>
              <a:t> </a:t>
            </a:r>
            <a:r>
              <a:rPr lang="vi-VN" altLang="ro-RO" sz="1100" smtClean="0"/>
              <a:t>evaluarea </a:t>
            </a:r>
            <a:r>
              <a:rPr lang="vi-VN" altLang="ro-RO" sz="1100" smtClean="0">
                <a:solidFill>
                  <a:srgbClr val="FF0000"/>
                </a:solidFill>
              </a:rPr>
              <a:t>gradului de împlinire </a:t>
            </a:r>
            <a:r>
              <a:rPr lang="vi-VN" altLang="ro-RO" sz="1100" smtClean="0"/>
              <a:t>a persoanei</a:t>
            </a:r>
            <a:r>
              <a:rPr lang="ro-RO" altLang="ro-RO" sz="1100" smtClean="0"/>
              <a:t> </a:t>
            </a:r>
            <a:r>
              <a:rPr lang="vi-VN" altLang="ro-RO" sz="1100" smtClean="0"/>
              <a:t>pe aria respectivă, prin aplicarea standardelor</a:t>
            </a:r>
            <a:r>
              <a:rPr lang="ro-RO" altLang="ro-RO" sz="1100" smtClean="0"/>
              <a:t> </a:t>
            </a:r>
            <a:r>
              <a:rPr lang="vi-VN" altLang="ro-RO" sz="1100" smtClean="0"/>
              <a:t>proprii de împlinire sau de realizare;</a:t>
            </a:r>
          </a:p>
          <a:p>
            <a:pPr lvl="2" algn="just" eaLnBrk="1" hangingPunct="1"/>
            <a:r>
              <a:rPr lang="vi-VN" altLang="ro-RO" sz="1100" smtClean="0"/>
              <a:t>4) valoarea sau </a:t>
            </a:r>
            <a:r>
              <a:rPr lang="vi-VN" altLang="ro-RO" sz="1100" smtClean="0">
                <a:solidFill>
                  <a:srgbClr val="FF0000"/>
                </a:solidFill>
              </a:rPr>
              <a:t>importanța pe care o</a:t>
            </a:r>
            <a:r>
              <a:rPr lang="ro-RO" altLang="ro-RO" sz="1100" smtClean="0">
                <a:solidFill>
                  <a:srgbClr val="FF0000"/>
                </a:solidFill>
              </a:rPr>
              <a:t> </a:t>
            </a:r>
            <a:r>
              <a:rPr lang="vi-VN" altLang="ro-RO" sz="1100" smtClean="0">
                <a:solidFill>
                  <a:srgbClr val="FF0000"/>
                </a:solidFill>
              </a:rPr>
              <a:t>acordă persoana ariei </a:t>
            </a:r>
            <a:r>
              <a:rPr lang="vi-VN" altLang="ro-RO" sz="1100" smtClean="0"/>
              <a:t>în cauză, prin raportarea</a:t>
            </a:r>
            <a:r>
              <a:rPr lang="ro-RO" altLang="ro-RO" sz="1100" smtClean="0"/>
              <a:t> </a:t>
            </a:r>
            <a:r>
              <a:rPr lang="vi-VN" altLang="ro-RO" sz="1100" smtClean="0"/>
              <a:t>la satisfacția totală cu viața sau la</a:t>
            </a:r>
            <a:r>
              <a:rPr lang="ro-RO" altLang="ro-RO" sz="1100" smtClean="0"/>
              <a:t> </a:t>
            </a:r>
            <a:r>
              <a:rPr lang="vi-VN" altLang="ro-RO" sz="1100" smtClean="0"/>
              <a:t>propria stare de bine.</a:t>
            </a:r>
            <a:endParaRPr lang="ro-RO" altLang="ro-RO" sz="11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36C264B4-DB07-42F3-95CE-67B625B71EA3}" type="slidenum">
              <a:rPr lang="en-US" altLang="ro-RO" sz="1000" smtClean="0">
                <a:solidFill>
                  <a:schemeClr val="tx1"/>
                </a:solidFill>
                <a:latin typeface="Arial Narrow" panose="020B0606020202030204" pitchFamily="34" charset="0"/>
              </a:rPr>
              <a:pPr>
                <a:spcBef>
                  <a:spcPct val="0"/>
                </a:spcBef>
                <a:buClrTx/>
                <a:buSzTx/>
                <a:buFontTx/>
                <a:buNone/>
              </a:pPr>
              <a:t>2</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17411" name="Rectangle 2"/>
          <p:cNvSpPr>
            <a:spLocks noGrp="1" noChangeArrowheads="1"/>
          </p:cNvSpPr>
          <p:nvPr>
            <p:ph type="title"/>
          </p:nvPr>
        </p:nvSpPr>
        <p:spPr/>
        <p:txBody>
          <a:bodyPr/>
          <a:lstStyle/>
          <a:p>
            <a:pPr eaLnBrk="1" hangingPunct="1"/>
            <a:r>
              <a:rPr lang="ro-RO" altLang="ro-RO" smtClean="0"/>
              <a:t>Cuprins:</a:t>
            </a:r>
            <a:endParaRPr lang="en-US" altLang="ro-RO" smtClean="0"/>
          </a:p>
        </p:txBody>
      </p:sp>
      <p:sp>
        <p:nvSpPr>
          <p:cNvPr id="17412" name="Rectangle 3"/>
          <p:cNvSpPr>
            <a:spLocks noGrp="1" noChangeArrowheads="1"/>
          </p:cNvSpPr>
          <p:nvPr>
            <p:ph type="body" idx="1"/>
          </p:nvPr>
        </p:nvSpPr>
        <p:spPr/>
        <p:txBody>
          <a:bodyPr/>
          <a:lstStyle/>
          <a:p>
            <a:pPr eaLnBrk="1" hangingPunct="1">
              <a:buFont typeface="Wingdings 2" panose="05020102010507070707" pitchFamily="18" charset="2"/>
              <a:buNone/>
            </a:pPr>
            <a:endParaRPr lang="ro-RO" altLang="ro-RO" sz="3200" smtClean="0">
              <a:latin typeface="Trebuchet MS" panose="020B0603020202020204" pitchFamily="34" charset="0"/>
            </a:endParaRPr>
          </a:p>
          <a:p>
            <a:pPr eaLnBrk="1" hangingPunct="1"/>
            <a:r>
              <a:rPr lang="ro-RO" altLang="ro-RO" sz="1800" smtClean="0">
                <a:latin typeface="Trebuchet MS" panose="020B0603020202020204" pitchFamily="34" charset="0"/>
              </a:rPr>
              <a:t> 1. Rezumatul instrumentului</a:t>
            </a:r>
          </a:p>
          <a:p>
            <a:pPr eaLnBrk="1" hangingPunct="1"/>
            <a:r>
              <a:rPr lang="ro-RO" altLang="ro-RO" sz="1800" smtClean="0">
                <a:latin typeface="Trebuchet MS" panose="020B0603020202020204" pitchFamily="34" charset="0"/>
              </a:rPr>
              <a:t> 2. Autorul testului</a:t>
            </a:r>
          </a:p>
          <a:p>
            <a:pPr eaLnBrk="1" hangingPunct="1"/>
            <a:r>
              <a:rPr lang="ro-RO" altLang="ro-RO" sz="1800" smtClean="0">
                <a:latin typeface="Trebuchet MS" panose="020B0603020202020204" pitchFamily="34" charset="0"/>
              </a:rPr>
              <a:t> 3. Scopul instrumentului </a:t>
            </a:r>
          </a:p>
          <a:p>
            <a:pPr eaLnBrk="1" hangingPunct="1"/>
            <a:r>
              <a:rPr lang="ro-RO" altLang="ro-RO" sz="1800" smtClean="0">
                <a:latin typeface="Trebuchet MS" panose="020B0603020202020204" pitchFamily="34" charset="0"/>
              </a:rPr>
              <a:t> 4. Condițiile de utilizare</a:t>
            </a:r>
          </a:p>
          <a:p>
            <a:pPr eaLnBrk="1" hangingPunct="1"/>
            <a:r>
              <a:rPr lang="ro-RO" altLang="ro-RO" sz="1800" smtClean="0">
                <a:latin typeface="Trebuchet MS" panose="020B0603020202020204" pitchFamily="34" charset="0"/>
              </a:rPr>
              <a:t> 5. Materialele testului</a:t>
            </a:r>
          </a:p>
          <a:p>
            <a:pPr eaLnBrk="1" hangingPunct="1"/>
            <a:r>
              <a:rPr lang="ro-RO" altLang="ro-RO" sz="1800" smtClean="0">
                <a:latin typeface="Trebuchet MS" panose="020B0603020202020204" pitchFamily="34" charset="0"/>
              </a:rPr>
              <a:t> 6. Modelul teoretic, construirea testului și adaptarea culturală </a:t>
            </a:r>
          </a:p>
          <a:p>
            <a:pPr eaLnBrk="1" hangingPunct="1"/>
            <a:r>
              <a:rPr lang="ro-RO" altLang="ro-RO" sz="1800" smtClean="0">
                <a:latin typeface="Trebuchet MS" panose="020B0603020202020204" pitchFamily="34" charset="0"/>
              </a:rPr>
              <a:t> 7. Dezvoltarea și indicii psihometrici</a:t>
            </a:r>
          </a:p>
          <a:p>
            <a:pPr eaLnBrk="1" hangingPunct="1"/>
            <a:r>
              <a:rPr lang="ro-RO" altLang="ro-RO" sz="1800" smtClean="0">
                <a:latin typeface="Trebuchet MS" panose="020B0603020202020204" pitchFamily="34" charset="0"/>
              </a:rPr>
              <a:t> 8. Administrarea, scorarea și interpretarea</a:t>
            </a:r>
          </a:p>
          <a:p>
            <a:pPr eaLnBrk="1" hangingPunct="1"/>
            <a:r>
              <a:rPr lang="ro-RO" altLang="ro-RO" sz="1800" smtClean="0">
                <a:latin typeface="Trebuchet MS" panose="020B0603020202020204" pitchFamily="34" charset="0"/>
              </a:rPr>
              <a:t> 9. Etică</a:t>
            </a:r>
          </a:p>
          <a:p>
            <a:pPr eaLnBrk="1" hangingPunct="1"/>
            <a:r>
              <a:rPr lang="ro-RO" altLang="ro-RO" sz="1800" smtClean="0">
                <a:latin typeface="Trebuchet MS" panose="020B0603020202020204" pitchFamily="34" charset="0"/>
              </a:rPr>
              <a:t>10. Bibliografie</a:t>
            </a:r>
            <a:endParaRPr lang="en-US" altLang="ro-RO" sz="1800" smtClean="0">
              <a:latin typeface="Trebuchet MS" panose="020B0603020202020204" pitchFamily="34" charset="0"/>
            </a:endParaRPr>
          </a:p>
        </p:txBody>
      </p:sp>
      <p:pic>
        <p:nvPicPr>
          <p:cNvPr id="2" name="Picture 1"/>
          <p:cNvPicPr>
            <a:picLocks noChangeAspect="1"/>
          </p:cNvPicPr>
          <p:nvPr/>
        </p:nvPicPr>
        <p:blipFill>
          <a:blip r:embed="rId2"/>
          <a:stretch>
            <a:fillRect/>
          </a:stretch>
        </p:blipFill>
        <p:spPr>
          <a:xfrm>
            <a:off x="4543647" y="1104900"/>
            <a:ext cx="3071296" cy="252393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3CCAD650-FDA5-4637-A3A6-78152EBE514C}" type="slidenum">
              <a:rPr lang="en-US" altLang="ro-RO" sz="1000" smtClean="0">
                <a:solidFill>
                  <a:schemeClr val="tx1"/>
                </a:solidFill>
                <a:latin typeface="Arial Narrow" panose="020B0606020202030204" pitchFamily="34" charset="0"/>
              </a:rPr>
              <a:pPr>
                <a:spcBef>
                  <a:spcPct val="0"/>
                </a:spcBef>
                <a:buClrTx/>
                <a:buSzTx/>
                <a:buFontTx/>
                <a:buNone/>
              </a:pPr>
              <a:t>20</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5843" name="Rectangle 2"/>
          <p:cNvSpPr>
            <a:spLocks noGrp="1" noChangeArrowheads="1"/>
          </p:cNvSpPr>
          <p:nvPr>
            <p:ph type="title"/>
          </p:nvPr>
        </p:nvSpPr>
        <p:spPr/>
        <p:txBody>
          <a:bodyPr/>
          <a:lstStyle/>
          <a:p>
            <a:pPr eaLnBrk="1" hangingPunct="1"/>
            <a:r>
              <a:rPr lang="ro-RO" altLang="ro-RO" sz="2000" smtClean="0"/>
              <a:t>Modelul teoretic, construirea testului și adaptarea culturală (II)</a:t>
            </a:r>
            <a:endParaRPr lang="en-US" altLang="ro-RO" sz="2000" smtClean="0"/>
          </a:p>
        </p:txBody>
      </p:sp>
      <p:sp>
        <p:nvSpPr>
          <p:cNvPr id="31748" name="Rectangle 3"/>
          <p:cNvSpPr>
            <a:spLocks noGrp="1" noChangeArrowheads="1"/>
          </p:cNvSpPr>
          <p:nvPr>
            <p:ph type="body" idx="1"/>
          </p:nvPr>
        </p:nvSpPr>
        <p:spPr>
          <a:xfrm>
            <a:off x="457200" y="1447800"/>
            <a:ext cx="8458200" cy="1447800"/>
          </a:xfrm>
        </p:spPr>
        <p:txBody>
          <a:bodyPr/>
          <a:lstStyle/>
          <a:p>
            <a:pPr algn="just" eaLnBrk="1" hangingPunct="1">
              <a:defRPr/>
            </a:pPr>
            <a:r>
              <a:rPr lang="vi-VN" sz="1400" dirty="0" smtClean="0">
                <a:latin typeface="+mj-lt"/>
              </a:rPr>
              <a:t>Teoria calității vieții postulează că satisfacția</a:t>
            </a:r>
            <a:r>
              <a:rPr lang="ro-RO" sz="1400" dirty="0" smtClean="0">
                <a:latin typeface="+mj-lt"/>
              </a:rPr>
              <a:t> </a:t>
            </a:r>
            <a:r>
              <a:rPr lang="vi-VN" sz="1400" dirty="0" smtClean="0">
                <a:latin typeface="+mj-lt"/>
              </a:rPr>
              <a:t>pe care persoana o percepe într-una dintre</a:t>
            </a:r>
            <a:r>
              <a:rPr lang="ro-RO" sz="1400" dirty="0" smtClean="0">
                <a:latin typeface="+mj-lt"/>
              </a:rPr>
              <a:t> </a:t>
            </a:r>
            <a:r>
              <a:rPr lang="vi-VN" sz="1400" dirty="0" smtClean="0">
                <a:latin typeface="+mj-lt"/>
              </a:rPr>
              <a:t>ariile vieții este </a:t>
            </a:r>
            <a:r>
              <a:rPr lang="vi-VN" sz="1400" dirty="0" smtClean="0">
                <a:solidFill>
                  <a:srgbClr val="FF0000"/>
                </a:solidFill>
                <a:latin typeface="+mj-lt"/>
              </a:rPr>
              <a:t>ponderată cu importanța</a:t>
            </a:r>
            <a:r>
              <a:rPr lang="ro-RO" sz="1400" dirty="0" smtClean="0">
                <a:solidFill>
                  <a:srgbClr val="FF0000"/>
                </a:solidFill>
                <a:latin typeface="+mj-lt"/>
              </a:rPr>
              <a:t> </a:t>
            </a:r>
            <a:r>
              <a:rPr lang="vi-VN" sz="1400" dirty="0" smtClean="0">
                <a:solidFill>
                  <a:srgbClr val="FF0000"/>
                </a:solidFill>
                <a:latin typeface="+mj-lt"/>
              </a:rPr>
              <a:t>sau valoarea acordată ariei </a:t>
            </a:r>
            <a:r>
              <a:rPr lang="vi-VN" sz="1400" dirty="0" smtClean="0">
                <a:latin typeface="+mj-lt"/>
              </a:rPr>
              <a:t>respective,</a:t>
            </a:r>
            <a:r>
              <a:rPr lang="ro-RO" sz="1400" dirty="0" smtClean="0">
                <a:latin typeface="+mj-lt"/>
              </a:rPr>
              <a:t> </a:t>
            </a:r>
            <a:r>
              <a:rPr lang="vi-VN" sz="1400" dirty="0" smtClean="0">
                <a:solidFill>
                  <a:srgbClr val="FF0000"/>
                </a:solidFill>
                <a:latin typeface="+mj-lt"/>
              </a:rPr>
              <a:t>înainte ca nivelul de satisfacţie cu respectiva</a:t>
            </a:r>
            <a:r>
              <a:rPr lang="ro-RO" sz="1400" dirty="0" smtClean="0">
                <a:solidFill>
                  <a:srgbClr val="FF0000"/>
                </a:solidFill>
                <a:latin typeface="+mj-lt"/>
              </a:rPr>
              <a:t> </a:t>
            </a:r>
            <a:r>
              <a:rPr lang="vi-VN" sz="1400" dirty="0" smtClean="0">
                <a:solidFill>
                  <a:srgbClr val="FF0000"/>
                </a:solidFill>
                <a:latin typeface="+mj-lt"/>
              </a:rPr>
              <a:t>arie să fie luat în considerare </a:t>
            </a:r>
            <a:r>
              <a:rPr lang="vi-VN" sz="1400" dirty="0" smtClean="0">
                <a:latin typeface="+mj-lt"/>
              </a:rPr>
              <a:t>ca parte a</a:t>
            </a:r>
            <a:r>
              <a:rPr lang="ro-RO" sz="1400" dirty="0" smtClean="0">
                <a:latin typeface="+mj-lt"/>
              </a:rPr>
              <a:t> </a:t>
            </a:r>
            <a:r>
              <a:rPr lang="vi-VN" sz="1400" dirty="0" smtClean="0">
                <a:latin typeface="+mj-lt"/>
              </a:rPr>
              <a:t>ecuaţiei satisfacției totale cu viața. </a:t>
            </a:r>
            <a:endParaRPr lang="ro-RO" sz="1400" dirty="0" smtClean="0">
              <a:latin typeface="+mj-lt"/>
            </a:endParaRPr>
          </a:p>
          <a:p>
            <a:pPr lvl="1" algn="just" eaLnBrk="1" hangingPunct="1">
              <a:defRPr/>
            </a:pPr>
            <a:r>
              <a:rPr lang="vi-VN" sz="1100" dirty="0" smtClean="0"/>
              <a:t>Astfel,</a:t>
            </a:r>
            <a:r>
              <a:rPr lang="ro-RO" sz="1100" dirty="0" smtClean="0"/>
              <a:t> </a:t>
            </a:r>
            <a:r>
              <a:rPr lang="vi-VN" sz="1100" dirty="0" smtClean="0"/>
              <a:t>se presupune că aportul de satisfacție adus</a:t>
            </a:r>
            <a:r>
              <a:rPr lang="ro-RO" sz="1100" dirty="0" smtClean="0"/>
              <a:t> </a:t>
            </a:r>
            <a:r>
              <a:rPr lang="vi-VN" sz="1100" dirty="0" smtClean="0"/>
              <a:t>de ariile puternic valorizate este mai mare</a:t>
            </a:r>
            <a:r>
              <a:rPr lang="ro-RO" sz="1100" dirty="0" smtClean="0"/>
              <a:t> </a:t>
            </a:r>
            <a:r>
              <a:rPr lang="vi-VN" sz="1100" dirty="0" smtClean="0"/>
              <a:t>în alcătuirea nivelului total de satisfacție cu</a:t>
            </a:r>
            <a:r>
              <a:rPr lang="ro-RO" sz="1100" dirty="0" smtClean="0"/>
              <a:t> </a:t>
            </a:r>
            <a:r>
              <a:rPr lang="vi-VN" sz="1100" dirty="0" smtClean="0"/>
              <a:t>viața, comparativ cu satisfacția ariilor la fel</a:t>
            </a:r>
            <a:r>
              <a:rPr lang="ro-RO" sz="1100" dirty="0" smtClean="0"/>
              <a:t> </a:t>
            </a:r>
            <a:r>
              <a:rPr lang="vi-VN" sz="1100" dirty="0" smtClean="0"/>
              <a:t>de satisfăcătoare, dar mai puțin importante.</a:t>
            </a:r>
            <a:endParaRPr lang="ro-RO" sz="1100" dirty="0" smtClean="0"/>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38525"/>
            <a:ext cx="61341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936E7E41-EDCB-4D86-9E39-33A4847153C8}" type="slidenum">
              <a:rPr lang="en-US" altLang="ro-RO" sz="1000" smtClean="0">
                <a:solidFill>
                  <a:schemeClr val="tx1"/>
                </a:solidFill>
                <a:latin typeface="Arial Narrow" panose="020B0606020202030204" pitchFamily="34" charset="0"/>
              </a:rPr>
              <a:pPr>
                <a:spcBef>
                  <a:spcPct val="0"/>
                </a:spcBef>
                <a:buClrTx/>
                <a:buSzTx/>
                <a:buFontTx/>
                <a:buNone/>
              </a:pPr>
              <a:t>21</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6867" name="Rectangle 2"/>
          <p:cNvSpPr>
            <a:spLocks noGrp="1" noChangeArrowheads="1"/>
          </p:cNvSpPr>
          <p:nvPr>
            <p:ph type="title"/>
          </p:nvPr>
        </p:nvSpPr>
        <p:spPr/>
        <p:txBody>
          <a:bodyPr/>
          <a:lstStyle/>
          <a:p>
            <a:pPr eaLnBrk="1" hangingPunct="1"/>
            <a:r>
              <a:rPr lang="ro-RO" altLang="ro-RO" sz="2000" smtClean="0"/>
              <a:t>Modelul teoretic, construirea testului și adaptarea culturală (III)</a:t>
            </a:r>
            <a:endParaRPr lang="en-US" altLang="ro-RO" sz="2000" smtClean="0"/>
          </a:p>
        </p:txBody>
      </p:sp>
      <p:sp>
        <p:nvSpPr>
          <p:cNvPr id="36868" name="Rectangle 3"/>
          <p:cNvSpPr>
            <a:spLocks noGrp="1" noChangeArrowheads="1"/>
          </p:cNvSpPr>
          <p:nvPr>
            <p:ph type="body" idx="1"/>
          </p:nvPr>
        </p:nvSpPr>
        <p:spPr>
          <a:xfrm>
            <a:off x="228600" y="1447800"/>
            <a:ext cx="5867400" cy="4953000"/>
          </a:xfrm>
        </p:spPr>
        <p:txBody>
          <a:bodyPr/>
          <a:lstStyle/>
          <a:p>
            <a:pPr algn="just" eaLnBrk="1" hangingPunct="1"/>
            <a:endParaRPr lang="ro-RO" altLang="ro-RO" sz="1600" dirty="0" smtClean="0">
              <a:latin typeface="Trebuchet MS" panose="020B0603020202020204" pitchFamily="34" charset="0"/>
            </a:endParaRPr>
          </a:p>
          <a:p>
            <a:pPr algn="just" eaLnBrk="1" hangingPunct="1"/>
            <a:r>
              <a:rPr lang="vi-VN" altLang="ro-RO" sz="1400" dirty="0" smtClean="0">
                <a:latin typeface="Trebuchet MS" panose="020B0603020202020204" pitchFamily="34" charset="0"/>
              </a:rPr>
              <a:t>sentimentele depresive de </a:t>
            </a:r>
            <a:r>
              <a:rPr lang="vi-VN" altLang="ro-RO" sz="1400" dirty="0" smtClean="0">
                <a:solidFill>
                  <a:srgbClr val="FF0000"/>
                </a:solidFill>
                <a:latin typeface="Trebuchet MS" panose="020B0603020202020204" pitchFamily="34" charset="0"/>
              </a:rPr>
              <a:t>nemulțumire</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sunt cauzate de impactul pe care îl are</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combinația dintre autoevaluarea negativă și</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lipsa speranței asupra satisfacției cu viața</a:t>
            </a:r>
          </a:p>
          <a:p>
            <a:pPr algn="just" eaLnBrk="1" hangingPunct="1"/>
            <a:r>
              <a:rPr lang="vi-VN" altLang="ro-RO" sz="1400" dirty="0" smtClean="0">
                <a:latin typeface="Trebuchet MS" panose="020B0603020202020204" pitchFamily="34" charset="0"/>
              </a:rPr>
              <a:t>de altfel, aceste două cauze se explică, la</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rândul lor, prin </a:t>
            </a:r>
            <a:r>
              <a:rPr lang="vi-VN" altLang="ro-RO" sz="1400" dirty="0" smtClean="0">
                <a:solidFill>
                  <a:srgbClr val="FF0000"/>
                </a:solidFill>
                <a:latin typeface="Trebuchet MS" panose="020B0603020202020204" pitchFamily="34" charset="0"/>
              </a:rPr>
              <a:t>eșecurile </a:t>
            </a:r>
            <a:r>
              <a:rPr lang="vi-VN" altLang="ro-RO" sz="1400" dirty="0">
                <a:latin typeface="Trebuchet MS" panose="020B0603020202020204" pitchFamily="34" charset="0"/>
              </a:rPr>
              <a:t>rep</a:t>
            </a:r>
            <a:r>
              <a:rPr lang="vi-VN" altLang="ro-RO" sz="1400" dirty="0" smtClean="0">
                <a:latin typeface="Trebuchet MS" panose="020B0603020202020204" pitchFamily="34" charset="0"/>
              </a:rPr>
              <a:t>etate în încercarea</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persoanei de a-și împlini aspirațiile și</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de a-și atinge standardele impuse în ariile</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semnificative ale vieții</a:t>
            </a:r>
            <a:endParaRPr lang="ro-RO" altLang="ro-RO" sz="1400" dirty="0" smtClean="0">
              <a:latin typeface="Trebuchet MS" panose="020B0603020202020204" pitchFamily="34" charset="0"/>
            </a:endParaRPr>
          </a:p>
          <a:p>
            <a:pPr algn="just" eaLnBrk="1" hangingPunct="1"/>
            <a:r>
              <a:rPr lang="vi-VN" altLang="ro-RO" sz="1400" dirty="0" smtClean="0">
                <a:latin typeface="Trebuchet MS" panose="020B0603020202020204" pitchFamily="34" charset="0"/>
              </a:rPr>
              <a:t>se presupune că un nivel</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scăzut al satisfacției cu viața poate conduce</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la </a:t>
            </a:r>
            <a:r>
              <a:rPr lang="vi-VN" altLang="ro-RO" sz="1400" dirty="0" smtClean="0">
                <a:solidFill>
                  <a:srgbClr val="C00000"/>
                </a:solidFill>
                <a:latin typeface="Trebuchet MS" panose="020B0603020202020204" pitchFamily="34" charset="0"/>
              </a:rPr>
              <a:t>disforie</a:t>
            </a:r>
            <a:r>
              <a:rPr lang="vi-VN" altLang="ro-RO" sz="1400" dirty="0" smtClean="0">
                <a:latin typeface="Trebuchet MS" panose="020B0603020202020204" pitchFamily="34" charset="0"/>
              </a:rPr>
              <a:t>, care motivează persoana</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să inițieze demersuri pentru creșterea</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satisfacției cu viața</a:t>
            </a:r>
            <a:endParaRPr lang="ro-RO" altLang="ro-RO" sz="1400" dirty="0" smtClean="0">
              <a:latin typeface="Trebuchet MS" panose="020B0603020202020204" pitchFamily="34" charset="0"/>
            </a:endParaRPr>
          </a:p>
          <a:p>
            <a:pPr algn="just" eaLnBrk="1" hangingPunct="1"/>
            <a:r>
              <a:rPr lang="vi-VN" altLang="ro-RO" sz="1400" dirty="0" smtClean="0">
                <a:latin typeface="Trebuchet MS" panose="020B0603020202020204" pitchFamily="34" charset="0"/>
              </a:rPr>
              <a:t>persoanele nemulțumite de propria</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viață își pierd speranța și se consideră</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vinovate pentru faptul că nu reușesc să</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își mărească satisfacția, ca parte a unui</a:t>
            </a:r>
            <a:r>
              <a:rPr lang="ro-RO" altLang="ro-RO" sz="1400" dirty="0" smtClean="0">
                <a:latin typeface="Trebuchet MS" panose="020B0603020202020204" pitchFamily="34" charset="0"/>
              </a:rPr>
              <a:t> </a:t>
            </a:r>
            <a:r>
              <a:rPr lang="vi-VN" altLang="ro-RO" sz="1400" dirty="0" smtClean="0">
                <a:solidFill>
                  <a:srgbClr val="FF0000"/>
                </a:solidFill>
                <a:latin typeface="Trebuchet MS" panose="020B0603020202020204" pitchFamily="34" charset="0"/>
              </a:rPr>
              <a:t>proces general de evaluare negativă </a:t>
            </a:r>
            <a:r>
              <a:rPr lang="vi-VN" altLang="ro-RO" sz="1400" dirty="0" smtClean="0">
                <a:latin typeface="Trebuchet MS" panose="020B0603020202020204" pitchFamily="34" charset="0"/>
              </a:rPr>
              <a:t>(Frisch,</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1989)</a:t>
            </a:r>
            <a:endParaRPr lang="ro-RO" altLang="ro-RO" sz="1400" dirty="0" smtClean="0">
              <a:latin typeface="Trebuchet MS" panose="020B0603020202020204" pitchFamily="34" charset="0"/>
            </a:endParaRPr>
          </a:p>
          <a:p>
            <a:pPr algn="just" eaLnBrk="1" hangingPunct="1"/>
            <a:r>
              <a:rPr lang="ro-RO" altLang="ro-RO" sz="1400" dirty="0" smtClean="0">
                <a:latin typeface="Trebuchet MS" panose="020B0603020202020204" pitchFamily="34" charset="0"/>
              </a:rPr>
              <a:t>a</a:t>
            </a:r>
            <a:r>
              <a:rPr lang="vi-VN" altLang="ro-RO" sz="1400" dirty="0" smtClean="0">
                <a:latin typeface="Trebuchet MS" panose="020B0603020202020204" pitchFamily="34" charset="0"/>
              </a:rPr>
              <a:t>ceastă evaluare negativă a propriei</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persoane cuprinde cinci procese cognitive</a:t>
            </a:r>
            <a:r>
              <a:rPr lang="ro-RO" altLang="ro-RO" sz="1400" dirty="0" smtClean="0">
                <a:latin typeface="Trebuchet MS" panose="020B0603020202020204" pitchFamily="34" charset="0"/>
              </a:rPr>
              <a:t> </a:t>
            </a:r>
            <a:r>
              <a:rPr lang="vi-VN" altLang="ro-RO" sz="1400" dirty="0" smtClean="0">
                <a:latin typeface="Trebuchet MS" panose="020B0603020202020204" pitchFamily="34" charset="0"/>
              </a:rPr>
              <a:t>și structuri specifice: </a:t>
            </a:r>
            <a:endParaRPr lang="ro-RO" altLang="ro-RO" sz="1400" dirty="0" smtClean="0">
              <a:latin typeface="Trebuchet MS" panose="020B0603020202020204" pitchFamily="34" charset="0"/>
            </a:endParaRPr>
          </a:p>
          <a:p>
            <a:pPr lvl="1" algn="just" eaLnBrk="1" hangingPunct="1"/>
            <a:r>
              <a:rPr lang="ro-RO" altLang="ro-RO" sz="1200" dirty="0" smtClean="0"/>
              <a:t>1. </a:t>
            </a:r>
            <a:r>
              <a:rPr lang="vi-VN" altLang="ro-RO" sz="1200" dirty="0" smtClean="0"/>
              <a:t>creșterea nivelului</a:t>
            </a:r>
            <a:r>
              <a:rPr lang="ro-RO" altLang="ro-RO" sz="1200" dirty="0" smtClean="0"/>
              <a:t> </a:t>
            </a:r>
            <a:r>
              <a:rPr lang="vi-VN" altLang="ro-RO" sz="1200" dirty="0" smtClean="0"/>
              <a:t>de atenție acordată propriei persoane,</a:t>
            </a:r>
            <a:r>
              <a:rPr lang="ro-RO" altLang="ro-RO" sz="1200" dirty="0" smtClean="0"/>
              <a:t> </a:t>
            </a:r>
          </a:p>
          <a:p>
            <a:pPr lvl="1" algn="just" eaLnBrk="1" hangingPunct="1"/>
            <a:r>
              <a:rPr lang="ro-RO" altLang="ro-RO" sz="1200" dirty="0" smtClean="0"/>
              <a:t>2-3. </a:t>
            </a:r>
            <a:r>
              <a:rPr lang="vi-VN" altLang="ro-RO" sz="1200" dirty="0" smtClean="0"/>
              <a:t>autocritica și autoblamarea, ca urmare a</a:t>
            </a:r>
            <a:r>
              <a:rPr lang="ro-RO" altLang="ro-RO" sz="1200" dirty="0" smtClean="0"/>
              <a:t> </a:t>
            </a:r>
            <a:r>
              <a:rPr lang="vi-VN" altLang="ro-RO" sz="1200" dirty="0" smtClean="0"/>
              <a:t>eșecurilor repetate în încercarea de creștere</a:t>
            </a:r>
            <a:r>
              <a:rPr lang="ro-RO" altLang="ro-RO" sz="1200" dirty="0" smtClean="0"/>
              <a:t> </a:t>
            </a:r>
            <a:r>
              <a:rPr lang="vi-VN" altLang="ro-RO" sz="1200" dirty="0" smtClean="0"/>
              <a:t>a satisfacției cu viața, </a:t>
            </a:r>
            <a:endParaRPr lang="ro-RO" altLang="ro-RO" sz="1200" dirty="0" smtClean="0"/>
          </a:p>
          <a:p>
            <a:pPr lvl="1" algn="just" eaLnBrk="1" hangingPunct="1"/>
            <a:r>
              <a:rPr lang="ro-RO" altLang="ro-RO" sz="1200" dirty="0" smtClean="0"/>
              <a:t>4. </a:t>
            </a:r>
            <a:r>
              <a:rPr lang="vi-VN" altLang="ro-RO" sz="1200" dirty="0" smtClean="0"/>
              <a:t>auto-eficacitate</a:t>
            </a:r>
            <a:r>
              <a:rPr lang="ro-RO" altLang="ro-RO" sz="1200" dirty="0" smtClean="0"/>
              <a:t> </a:t>
            </a:r>
            <a:r>
              <a:rPr lang="vi-VN" altLang="ro-RO" sz="1200" dirty="0" smtClean="0"/>
              <a:t>scăzută în ceea ce privește ariile valorizate</a:t>
            </a:r>
            <a:r>
              <a:rPr lang="ro-RO" altLang="ro-RO" sz="1200" dirty="0" smtClean="0"/>
              <a:t> </a:t>
            </a:r>
            <a:r>
              <a:rPr lang="vi-VN" altLang="ro-RO" sz="1200" dirty="0" smtClean="0"/>
              <a:t>ale vieții </a:t>
            </a:r>
            <a:endParaRPr lang="ro-RO" altLang="ro-RO" sz="1200" dirty="0" smtClean="0"/>
          </a:p>
          <a:p>
            <a:pPr lvl="1" algn="just" eaLnBrk="1" hangingPunct="1"/>
            <a:r>
              <a:rPr lang="ro-RO" altLang="ro-RO" sz="1200" dirty="0" smtClean="0"/>
              <a:t>5. </a:t>
            </a:r>
            <a:r>
              <a:rPr lang="vi-VN" altLang="ro-RO" sz="1200" dirty="0" smtClean="0"/>
              <a:t>și o stimă de sine scăzută</a:t>
            </a:r>
            <a:endParaRPr lang="ro-RO" altLang="ro-RO" sz="1200" dirty="0" smtClean="0"/>
          </a:p>
          <a:p>
            <a:pPr algn="just" eaLnBrk="1" hangingPunct="1"/>
            <a:endParaRPr lang="en-US" altLang="ro-RO" sz="1600" dirty="0" smtClean="0">
              <a:latin typeface="Trebuchet MS" panose="020B0603020202020204" pitchFamily="34" charset="0"/>
            </a:endParaRPr>
          </a:p>
        </p:txBody>
      </p:sp>
      <p:pic>
        <p:nvPicPr>
          <p:cNvPr id="2" name="Picture 1"/>
          <p:cNvPicPr>
            <a:picLocks noChangeAspect="1"/>
          </p:cNvPicPr>
          <p:nvPr/>
        </p:nvPicPr>
        <p:blipFill>
          <a:blip r:embed="rId2"/>
          <a:stretch>
            <a:fillRect/>
          </a:stretch>
        </p:blipFill>
        <p:spPr>
          <a:xfrm>
            <a:off x="6172200" y="2362200"/>
            <a:ext cx="2533650" cy="24098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BB03AC4F-10C0-4473-8B9B-2AED1BAD3437}" type="slidenum">
              <a:rPr lang="en-US" altLang="ro-RO" sz="1000" smtClean="0">
                <a:solidFill>
                  <a:schemeClr val="tx1"/>
                </a:solidFill>
                <a:latin typeface="Arial Narrow" panose="020B0606020202030204" pitchFamily="34" charset="0"/>
              </a:rPr>
              <a:pPr>
                <a:spcBef>
                  <a:spcPct val="0"/>
                </a:spcBef>
                <a:buClrTx/>
                <a:buSzTx/>
                <a:buFontTx/>
                <a:buNone/>
              </a:pPr>
              <a:t>22</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7891" name="Rectangle 2"/>
          <p:cNvSpPr>
            <a:spLocks noGrp="1" noChangeArrowheads="1"/>
          </p:cNvSpPr>
          <p:nvPr>
            <p:ph type="title"/>
          </p:nvPr>
        </p:nvSpPr>
        <p:spPr/>
        <p:txBody>
          <a:bodyPr/>
          <a:lstStyle/>
          <a:p>
            <a:pPr eaLnBrk="1" hangingPunct="1"/>
            <a:r>
              <a:rPr lang="ro-RO" altLang="ro-RO" sz="2000" smtClean="0"/>
              <a:t>Modelul teoretic, construirea testului și adaptarea culturală (IV)</a:t>
            </a:r>
            <a:endParaRPr lang="en-US" altLang="ro-RO" sz="2000" smtClean="0"/>
          </a:p>
        </p:txBody>
      </p:sp>
      <p:sp>
        <p:nvSpPr>
          <p:cNvPr id="37892" name="Rectangle 3"/>
          <p:cNvSpPr>
            <a:spLocks noGrp="1" noChangeArrowheads="1"/>
          </p:cNvSpPr>
          <p:nvPr>
            <p:ph type="body" idx="1"/>
          </p:nvPr>
        </p:nvSpPr>
        <p:spPr/>
        <p:txBody>
          <a:bodyPr/>
          <a:lstStyle/>
          <a:p>
            <a:pPr algn="just" eaLnBrk="1" hangingPunct="1">
              <a:lnSpc>
                <a:spcPct val="80000"/>
              </a:lnSpc>
            </a:pPr>
            <a:r>
              <a:rPr lang="ro-RO" altLang="en-US" sz="1800" b="1" smtClean="0">
                <a:latin typeface="Trebuchet MS" panose="020B0603020202020204" pitchFamily="34" charset="0"/>
              </a:rPr>
              <a:t>Construirea testului</a:t>
            </a:r>
          </a:p>
          <a:p>
            <a:pPr algn="just" eaLnBrk="1" hangingPunct="1">
              <a:lnSpc>
                <a:spcPct val="80000"/>
              </a:lnSpc>
            </a:pPr>
            <a:endParaRPr lang="ro-RO" altLang="en-US" sz="1400" smtClean="0">
              <a:latin typeface="Trebuchet MS" panose="020B0603020202020204" pitchFamily="34" charset="0"/>
            </a:endParaRPr>
          </a:p>
          <a:p>
            <a:pPr algn="just" eaLnBrk="1" hangingPunct="1">
              <a:lnSpc>
                <a:spcPct val="80000"/>
              </a:lnSpc>
            </a:pPr>
            <a:r>
              <a:rPr lang="vi-VN" altLang="en-US" sz="1400" smtClean="0">
                <a:latin typeface="Trebuchet MS" panose="020B0603020202020204" pitchFamily="34" charset="0"/>
              </a:rPr>
              <a:t>a fost construit pentru</a:t>
            </a:r>
            <a:r>
              <a:rPr lang="ro-RO" altLang="en-US" sz="1400" smtClean="0">
                <a:latin typeface="Trebuchet MS" panose="020B0603020202020204" pitchFamily="34" charset="0"/>
              </a:rPr>
              <a:t> a:</a:t>
            </a:r>
          </a:p>
          <a:p>
            <a:pPr lvl="1" algn="just" eaLnBrk="1" hangingPunct="1">
              <a:lnSpc>
                <a:spcPct val="80000"/>
              </a:lnSpc>
            </a:pPr>
            <a:r>
              <a:rPr lang="vi-VN" altLang="en-US" sz="1400" smtClean="0"/>
              <a:t>răspunde nevoii de măsurare, de evaluare</a:t>
            </a:r>
            <a:r>
              <a:rPr lang="ro-RO" altLang="en-US" sz="1400" smtClean="0"/>
              <a:t> </a:t>
            </a:r>
            <a:r>
              <a:rPr lang="vi-VN" altLang="en-US" sz="1400" smtClean="0"/>
              <a:t>și de tratament a sănătății mintale dintr-o</a:t>
            </a:r>
            <a:r>
              <a:rPr lang="ro-RO" altLang="en-US" sz="1400" smtClean="0"/>
              <a:t> </a:t>
            </a:r>
            <a:r>
              <a:rPr lang="vi-VN" altLang="en-US" sz="1400" b="1" smtClean="0"/>
              <a:t>perspectivă pozitivă</a:t>
            </a:r>
            <a:r>
              <a:rPr lang="vi-VN" altLang="en-US" sz="1400" smtClean="0"/>
              <a:t>, drept completare</a:t>
            </a:r>
            <a:r>
              <a:rPr lang="ro-RO" altLang="en-US" sz="1400" smtClean="0"/>
              <a:t> </a:t>
            </a:r>
            <a:r>
              <a:rPr lang="vi-VN" altLang="en-US" sz="1400" smtClean="0"/>
              <a:t>a metodelor de măsurare a afectelor</a:t>
            </a:r>
            <a:r>
              <a:rPr lang="ro-RO" altLang="en-US" sz="1400" smtClean="0"/>
              <a:t> </a:t>
            </a:r>
            <a:r>
              <a:rPr lang="vi-VN" altLang="en-US" sz="1400" smtClean="0"/>
              <a:t>negative și a simptomelor psihiatrice, atât</a:t>
            </a:r>
            <a:r>
              <a:rPr lang="ro-RO" altLang="en-US" sz="1400" smtClean="0"/>
              <a:t> </a:t>
            </a:r>
            <a:r>
              <a:rPr lang="vi-VN" altLang="en-US" sz="1400" smtClean="0"/>
              <a:t>în evaluarea rezultatelor tratamentelor, cât</a:t>
            </a:r>
            <a:r>
              <a:rPr lang="ro-RO" altLang="en-US" sz="1400" smtClean="0"/>
              <a:t> </a:t>
            </a:r>
            <a:r>
              <a:rPr lang="vi-VN" altLang="en-US" sz="1400" smtClean="0"/>
              <a:t>și în planificarea acestora.</a:t>
            </a:r>
            <a:endParaRPr lang="ro-RO" altLang="en-US" sz="1400" smtClean="0"/>
          </a:p>
          <a:p>
            <a:pPr lvl="1" algn="just" eaLnBrk="1" hangingPunct="1">
              <a:lnSpc>
                <a:spcPct val="80000"/>
              </a:lnSpc>
            </a:pPr>
            <a:r>
              <a:rPr lang="ro-RO" altLang="en-US" sz="1400" smtClean="0"/>
              <a:t>atrage </a:t>
            </a:r>
            <a:r>
              <a:rPr lang="vi-VN" altLang="en-US" sz="1400" smtClean="0"/>
              <a:t>atenția furnizorilor de asistență medicală</a:t>
            </a:r>
            <a:r>
              <a:rPr lang="ro-RO" altLang="en-US" sz="1400" smtClean="0"/>
              <a:t> </a:t>
            </a:r>
            <a:r>
              <a:rPr lang="vi-VN" altLang="en-US" sz="1400" smtClean="0"/>
              <a:t>asupra </a:t>
            </a:r>
            <a:r>
              <a:rPr lang="vi-VN" altLang="en-US" sz="1400" b="1" smtClean="0"/>
              <a:t>surselor care conduc la împlinirea</a:t>
            </a:r>
            <a:r>
              <a:rPr lang="ro-RO" altLang="en-US" sz="1400" b="1" smtClean="0"/>
              <a:t> </a:t>
            </a:r>
            <a:r>
              <a:rPr lang="vi-VN" altLang="en-US" sz="1400" b="1" smtClean="0"/>
              <a:t>clienților</a:t>
            </a:r>
            <a:r>
              <a:rPr lang="vi-VN" altLang="en-US" sz="1400" smtClean="0"/>
              <a:t>, printre care amintim: importanța</a:t>
            </a:r>
            <a:r>
              <a:rPr lang="ro-RO" altLang="en-US" sz="1400" smtClean="0"/>
              <a:t> </a:t>
            </a:r>
            <a:r>
              <a:rPr lang="vi-VN" altLang="en-US" sz="1400" smtClean="0"/>
              <a:t>acordată vieții profesionale, banilor și</a:t>
            </a:r>
            <a:r>
              <a:rPr lang="ro-RO" altLang="en-US" sz="1400" smtClean="0"/>
              <a:t> </a:t>
            </a:r>
            <a:r>
              <a:rPr lang="vi-VN" altLang="en-US" sz="1400" smtClean="0"/>
              <a:t>elementelor ce țin de mediul înconjurător.</a:t>
            </a:r>
            <a:endParaRPr lang="ro-RO" altLang="en-US" sz="1400" smtClean="0"/>
          </a:p>
          <a:p>
            <a:pPr algn="just" eaLnBrk="1" hangingPunct="1">
              <a:lnSpc>
                <a:spcPct val="80000"/>
              </a:lnSpc>
            </a:pPr>
            <a:endParaRPr lang="ro-RO" altLang="en-US" sz="1400" smtClean="0">
              <a:latin typeface="Trebuchet MS" panose="020B0603020202020204" pitchFamily="34" charset="0"/>
            </a:endParaRPr>
          </a:p>
          <a:p>
            <a:pPr algn="just" eaLnBrk="1" hangingPunct="1">
              <a:lnSpc>
                <a:spcPct val="80000"/>
              </a:lnSpc>
            </a:pPr>
            <a:r>
              <a:rPr lang="vi-VN" altLang="en-US" sz="1400" b="1" smtClean="0">
                <a:latin typeface="Trebuchet MS" panose="020B0603020202020204" pitchFamily="34" charset="0"/>
              </a:rPr>
              <a:t>Teoria calității vieții</a:t>
            </a:r>
            <a:r>
              <a:rPr lang="ro-RO" altLang="en-US" sz="1400" b="1" smtClean="0">
                <a:latin typeface="Trebuchet MS" panose="020B0603020202020204" pitchFamily="34" charset="0"/>
              </a:rPr>
              <a:t>: </a:t>
            </a:r>
          </a:p>
          <a:p>
            <a:pPr lvl="1" algn="just" eaLnBrk="1" hangingPunct="1">
              <a:lnSpc>
                <a:spcPct val="80000"/>
              </a:lnSpc>
            </a:pPr>
            <a:r>
              <a:rPr lang="ro-RO" altLang="en-US" sz="1200" i="1" smtClean="0"/>
              <a:t>există </a:t>
            </a:r>
            <a:r>
              <a:rPr lang="vi-VN" altLang="en-US" sz="1200" i="1" smtClean="0"/>
              <a:t>un număr finit de arii</a:t>
            </a:r>
            <a:r>
              <a:rPr lang="ro-RO" altLang="en-US" sz="1200" i="1" smtClean="0"/>
              <a:t> </a:t>
            </a:r>
            <a:r>
              <a:rPr lang="vi-VN" altLang="en-US" sz="1200" i="1" smtClean="0"/>
              <a:t>ale aspirațiilor și împlinirilor personale,</a:t>
            </a:r>
            <a:r>
              <a:rPr lang="ro-RO" altLang="en-US" sz="1200" i="1" smtClean="0"/>
              <a:t> </a:t>
            </a:r>
            <a:r>
              <a:rPr lang="vi-VN" altLang="en-US" sz="1200" i="1" smtClean="0"/>
              <a:t>valabile atât în rândul populației clinice,</a:t>
            </a:r>
            <a:r>
              <a:rPr lang="ro-RO" altLang="en-US" sz="1200" i="1" smtClean="0"/>
              <a:t> </a:t>
            </a:r>
            <a:r>
              <a:rPr lang="vi-VN" altLang="en-US" sz="1200" i="1" smtClean="0"/>
              <a:t>cât și al populației normale</a:t>
            </a:r>
            <a:endParaRPr lang="ro-RO" altLang="en-US" sz="1200" smtClean="0"/>
          </a:p>
          <a:p>
            <a:pPr algn="just" eaLnBrk="1" hangingPunct="1">
              <a:lnSpc>
                <a:spcPct val="80000"/>
              </a:lnSpc>
            </a:pPr>
            <a:endParaRPr lang="ro-RO" altLang="en-US" sz="1400" smtClean="0">
              <a:latin typeface="Trebuchet MS" panose="020B0603020202020204" pitchFamily="34" charset="0"/>
            </a:endParaRPr>
          </a:p>
          <a:p>
            <a:pPr algn="just" eaLnBrk="1" hangingPunct="1">
              <a:lnSpc>
                <a:spcPct val="80000"/>
              </a:lnSpc>
            </a:pPr>
            <a:r>
              <a:rPr lang="ro-RO" altLang="en-US" sz="1400" smtClean="0">
                <a:latin typeface="Trebuchet MS" panose="020B0603020202020204" pitchFamily="34" charset="0"/>
              </a:rPr>
              <a:t>a rezultat </a:t>
            </a:r>
            <a:r>
              <a:rPr lang="vi-VN" altLang="en-US" sz="1400" smtClean="0">
                <a:latin typeface="Trebuchet MS" panose="020B0603020202020204" pitchFamily="34" charset="0"/>
              </a:rPr>
              <a:t>o listă cu 16 preocupări globale</a:t>
            </a:r>
            <a:r>
              <a:rPr lang="ro-RO" altLang="en-US" sz="1400" smtClean="0">
                <a:latin typeface="Trebuchet MS" panose="020B0603020202020204" pitchFamily="34" charset="0"/>
              </a:rPr>
              <a:t> </a:t>
            </a:r>
            <a:r>
              <a:rPr lang="vi-VN" altLang="en-US" sz="1400" smtClean="0">
                <a:latin typeface="Trebuchet MS" panose="020B0603020202020204" pitchFamily="34" charset="0"/>
              </a:rPr>
              <a:t>ale persoanelor sau, arii ale</a:t>
            </a:r>
            <a:r>
              <a:rPr lang="ro-RO" altLang="en-US" sz="1400" smtClean="0">
                <a:latin typeface="Trebuchet MS" panose="020B0603020202020204" pitchFamily="34" charset="0"/>
              </a:rPr>
              <a:t> </a:t>
            </a:r>
            <a:r>
              <a:rPr lang="vi-VN" altLang="en-US" sz="1400" smtClean="0">
                <a:latin typeface="Trebuchet MS" panose="020B0603020202020204" pitchFamily="34" charset="0"/>
              </a:rPr>
              <a:t>vieții, care sunt incluse în inventar și care</a:t>
            </a:r>
            <a:r>
              <a:rPr lang="ro-RO" altLang="en-US" sz="1400" smtClean="0">
                <a:latin typeface="Trebuchet MS" panose="020B0603020202020204" pitchFamily="34" charset="0"/>
              </a:rPr>
              <a:t> </a:t>
            </a:r>
            <a:r>
              <a:rPr lang="vi-VN" altLang="en-US" sz="1400" smtClean="0">
                <a:latin typeface="Trebuchet MS" panose="020B0603020202020204" pitchFamily="34" charset="0"/>
              </a:rPr>
              <a:t>s-au bazat pe o analiză exhaustivă a literaturii</a:t>
            </a:r>
            <a:r>
              <a:rPr lang="ro-RO" altLang="en-US" sz="1400" smtClean="0">
                <a:latin typeface="Trebuchet MS" panose="020B0603020202020204" pitchFamily="34" charset="0"/>
              </a:rPr>
              <a:t> </a:t>
            </a:r>
            <a:r>
              <a:rPr lang="vi-VN" altLang="en-US" sz="1400" smtClean="0">
                <a:latin typeface="Trebuchet MS" panose="020B0603020202020204" pitchFamily="34" charset="0"/>
              </a:rPr>
              <a:t>de specialitate </a:t>
            </a:r>
            <a:endParaRPr lang="ro-RO" altLang="en-US" sz="1400" smtClean="0">
              <a:latin typeface="Trebuchet MS" panose="020B0603020202020204" pitchFamily="34" charset="0"/>
            </a:endParaRPr>
          </a:p>
          <a:p>
            <a:pPr algn="just" eaLnBrk="1" hangingPunct="1">
              <a:lnSpc>
                <a:spcPct val="80000"/>
              </a:lnSpc>
            </a:pPr>
            <a:endParaRPr lang="ro-RO" altLang="en-US" sz="1400" smtClean="0">
              <a:latin typeface="Trebuchet MS" panose="020B0603020202020204" pitchFamily="34" charset="0"/>
            </a:endParaRPr>
          </a:p>
          <a:p>
            <a:pPr algn="just" eaLnBrk="1" hangingPunct="1">
              <a:lnSpc>
                <a:spcPct val="80000"/>
              </a:lnSpc>
            </a:pPr>
            <a:r>
              <a:rPr lang="vi-VN" altLang="en-US" sz="1400" smtClean="0">
                <a:latin typeface="Trebuchet MS" panose="020B0603020202020204" pitchFamily="34" charset="0"/>
              </a:rPr>
              <a:t>s-au avut în vedere mai</a:t>
            </a:r>
            <a:r>
              <a:rPr lang="ro-RO" altLang="en-US" sz="1400" smtClean="0">
                <a:latin typeface="Trebuchet MS" panose="020B0603020202020204" pitchFamily="34" charset="0"/>
              </a:rPr>
              <a:t> </a:t>
            </a:r>
            <a:r>
              <a:rPr lang="vi-VN" altLang="en-US" sz="1400" smtClean="0">
                <a:latin typeface="Trebuchet MS" panose="020B0603020202020204" pitchFamily="34" charset="0"/>
              </a:rPr>
              <a:t>ales</a:t>
            </a:r>
            <a:r>
              <a:rPr lang="ro-RO" altLang="en-US" sz="1400" smtClean="0">
                <a:latin typeface="Trebuchet MS" panose="020B0603020202020204" pitchFamily="34" charset="0"/>
              </a:rPr>
              <a:t>:</a:t>
            </a:r>
          </a:p>
          <a:p>
            <a:pPr lvl="1" algn="just" eaLnBrk="1" hangingPunct="1">
              <a:lnSpc>
                <a:spcPct val="80000"/>
              </a:lnSpc>
            </a:pPr>
            <a:r>
              <a:rPr lang="vi-VN" altLang="en-US" sz="1200" smtClean="0">
                <a:solidFill>
                  <a:srgbClr val="FF0000"/>
                </a:solidFill>
              </a:rPr>
              <a:t>studiile cartografice cognitive </a:t>
            </a:r>
            <a:r>
              <a:rPr lang="vi-VN" altLang="en-US" sz="1200" smtClean="0"/>
              <a:t>legate de</a:t>
            </a:r>
            <a:r>
              <a:rPr lang="ro-RO" altLang="en-US" sz="1200" smtClean="0"/>
              <a:t> </a:t>
            </a:r>
            <a:r>
              <a:rPr lang="vi-VN" altLang="en-US" sz="1200" smtClean="0"/>
              <a:t>preocupările umane (Andrews și Inglehart,</a:t>
            </a:r>
            <a:r>
              <a:rPr lang="ro-RO" altLang="en-US" sz="1200" smtClean="0"/>
              <a:t> </a:t>
            </a:r>
            <a:r>
              <a:rPr lang="vi-VN" altLang="en-US" sz="1200" smtClean="0"/>
              <a:t>1979; Andrews și Withey, 1976) și </a:t>
            </a:r>
            <a:endParaRPr lang="ro-RO" altLang="en-US" sz="1200" smtClean="0"/>
          </a:p>
          <a:p>
            <a:pPr lvl="1" algn="just" eaLnBrk="1" hangingPunct="1">
              <a:lnSpc>
                <a:spcPct val="80000"/>
              </a:lnSpc>
            </a:pPr>
            <a:r>
              <a:rPr lang="vi-VN" altLang="en-US" sz="1200" smtClean="0">
                <a:solidFill>
                  <a:srgbClr val="FF0000"/>
                </a:solidFill>
              </a:rPr>
              <a:t>studiile</a:t>
            </a:r>
            <a:r>
              <a:rPr lang="ro-RO" altLang="en-US" sz="1200" smtClean="0">
                <a:solidFill>
                  <a:srgbClr val="FF0000"/>
                </a:solidFill>
              </a:rPr>
              <a:t> </a:t>
            </a:r>
            <a:r>
              <a:rPr lang="vi-VN" altLang="en-US" sz="1200" smtClean="0">
                <a:solidFill>
                  <a:srgbClr val="FF0000"/>
                </a:solidFill>
              </a:rPr>
              <a:t>care au vizat ariile vieții </a:t>
            </a:r>
            <a:r>
              <a:rPr lang="vi-VN" altLang="en-US" sz="1200" smtClean="0"/>
              <a:t>asociate satisfacției</a:t>
            </a:r>
            <a:r>
              <a:rPr lang="ro-RO" altLang="en-US" sz="1200" smtClean="0"/>
              <a:t> </a:t>
            </a:r>
            <a:r>
              <a:rPr lang="vi-VN" altLang="en-US" sz="1200" smtClean="0"/>
              <a:t>cu viața și fericirii (Andrews și Withey,</a:t>
            </a:r>
            <a:r>
              <a:rPr lang="ro-RO" altLang="en-US" sz="1200" smtClean="0"/>
              <a:t> </a:t>
            </a:r>
            <a:r>
              <a:rPr lang="vi-VN" altLang="en-US" sz="1200" smtClean="0"/>
              <a:t>1976; Campbell et al., 1976; Cantril, 1965;</a:t>
            </a:r>
            <a:r>
              <a:rPr lang="ro-RO" altLang="en-US" sz="1200" smtClean="0"/>
              <a:t> </a:t>
            </a:r>
            <a:r>
              <a:rPr lang="vi-VN" altLang="en-US" sz="1200" smtClean="0"/>
              <a:t>Diener, 1984; Flanagan, 1978; Veenhoven,</a:t>
            </a:r>
            <a:r>
              <a:rPr lang="ro-RO" altLang="en-US" sz="1200" smtClean="0"/>
              <a:t> </a:t>
            </a:r>
            <a:r>
              <a:rPr lang="vi-VN" altLang="en-US" sz="1200" smtClean="0"/>
              <a:t>1984)</a:t>
            </a:r>
            <a:endParaRPr lang="ro-RO" altLang="en-US" sz="1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17C297AC-CC17-449D-9781-3441B872C1D4}" type="slidenum">
              <a:rPr lang="en-US" altLang="ro-RO" sz="1000" smtClean="0">
                <a:solidFill>
                  <a:schemeClr val="tx1"/>
                </a:solidFill>
                <a:latin typeface="Arial Narrow" panose="020B0606020202030204" pitchFamily="34" charset="0"/>
              </a:rPr>
              <a:pPr>
                <a:spcBef>
                  <a:spcPct val="0"/>
                </a:spcBef>
                <a:buClrTx/>
                <a:buSzTx/>
                <a:buFontTx/>
                <a:buNone/>
              </a:pPr>
              <a:t>23</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8915" name="Rectangle 2"/>
          <p:cNvSpPr>
            <a:spLocks noGrp="1" noChangeArrowheads="1"/>
          </p:cNvSpPr>
          <p:nvPr>
            <p:ph type="title"/>
          </p:nvPr>
        </p:nvSpPr>
        <p:spPr/>
        <p:txBody>
          <a:bodyPr/>
          <a:lstStyle/>
          <a:p>
            <a:pPr eaLnBrk="1" hangingPunct="1"/>
            <a:r>
              <a:rPr lang="ro-RO" altLang="ro-RO" sz="2000" smtClean="0"/>
              <a:t>Modelul teoretic, construirea testului și adaptarea culturală (V)</a:t>
            </a:r>
            <a:endParaRPr lang="en-US" altLang="ro-RO" sz="2000" smtClean="0"/>
          </a:p>
        </p:txBody>
      </p:sp>
      <p:sp>
        <p:nvSpPr>
          <p:cNvPr id="35844" name="Text Box 7"/>
          <p:cNvSpPr txBox="1">
            <a:spLocks noChangeArrowheads="1"/>
          </p:cNvSpPr>
          <p:nvPr/>
        </p:nvSpPr>
        <p:spPr bwMode="auto">
          <a:xfrm>
            <a:off x="304800" y="1447800"/>
            <a:ext cx="85344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eaLnBrk="0" hangingPunct="0">
              <a:defRPr>
                <a:solidFill>
                  <a:schemeClr val="tx1"/>
                </a:solidFill>
                <a:latin typeface="Trebuchet MS" pitchFamily="34" charset="0"/>
              </a:defRPr>
            </a:lvl5pPr>
            <a:lvl6pPr algn="ctr" eaLnBrk="0" fontAlgn="base" hangingPunct="0">
              <a:spcBef>
                <a:spcPct val="0"/>
              </a:spcBef>
              <a:spcAft>
                <a:spcPct val="0"/>
              </a:spcAft>
              <a:defRPr>
                <a:solidFill>
                  <a:schemeClr val="tx1"/>
                </a:solidFill>
                <a:latin typeface="Trebuchet MS" pitchFamily="34" charset="0"/>
              </a:defRPr>
            </a:lvl6pPr>
            <a:lvl7pPr algn="ctr" eaLnBrk="0" fontAlgn="base" hangingPunct="0">
              <a:spcBef>
                <a:spcPct val="0"/>
              </a:spcBef>
              <a:spcAft>
                <a:spcPct val="0"/>
              </a:spcAft>
              <a:defRPr>
                <a:solidFill>
                  <a:schemeClr val="tx1"/>
                </a:solidFill>
                <a:latin typeface="Trebuchet MS" pitchFamily="34" charset="0"/>
              </a:defRPr>
            </a:lvl7pPr>
            <a:lvl8pPr algn="ctr" eaLnBrk="0" fontAlgn="base" hangingPunct="0">
              <a:spcBef>
                <a:spcPct val="0"/>
              </a:spcBef>
              <a:spcAft>
                <a:spcPct val="0"/>
              </a:spcAft>
              <a:defRPr>
                <a:solidFill>
                  <a:schemeClr val="tx1"/>
                </a:solidFill>
                <a:latin typeface="Trebuchet MS" pitchFamily="34" charset="0"/>
              </a:defRPr>
            </a:lvl8pPr>
            <a:lvl9pPr algn="ctr" eaLnBrk="0" fontAlgn="base" hangingPunct="0">
              <a:spcBef>
                <a:spcPct val="0"/>
              </a:spcBef>
              <a:spcAft>
                <a:spcPct val="0"/>
              </a:spcAft>
              <a:defRPr>
                <a:solidFill>
                  <a:schemeClr val="tx1"/>
                </a:solidFill>
                <a:latin typeface="Trebuchet MS" pitchFamily="34" charset="0"/>
              </a:defRPr>
            </a:lvl9pPr>
          </a:lstStyle>
          <a:p>
            <a:pPr marL="285750" indent="-285750" algn="just" eaLnBrk="1" hangingPunct="1">
              <a:spcBef>
                <a:spcPct val="50000"/>
              </a:spcBef>
              <a:buFont typeface="Arial" pitchFamily="34" charset="0"/>
              <a:buChar char="•"/>
              <a:defRPr/>
            </a:pPr>
            <a:r>
              <a:rPr lang="vi-VN" sz="1600" dirty="0" smtClean="0"/>
              <a:t>Fiecare dintre ariile măsurate de QOLI se</a:t>
            </a:r>
            <a:r>
              <a:rPr lang="ro-RO" sz="1600" dirty="0" smtClean="0"/>
              <a:t> </a:t>
            </a:r>
            <a:r>
              <a:rPr lang="vi-VN" sz="1600" dirty="0" smtClean="0"/>
              <a:t>referă la </a:t>
            </a:r>
            <a:r>
              <a:rPr lang="vi-VN" sz="1600" dirty="0" smtClean="0">
                <a:solidFill>
                  <a:srgbClr val="C00000"/>
                </a:solidFill>
              </a:rPr>
              <a:t>modul de funcţionare a persoanei</a:t>
            </a:r>
            <a:r>
              <a:rPr lang="ro-RO" sz="1600" dirty="0" smtClean="0">
                <a:solidFill>
                  <a:srgbClr val="C00000"/>
                </a:solidFill>
              </a:rPr>
              <a:t> </a:t>
            </a:r>
            <a:r>
              <a:rPr lang="vi-VN" sz="1600" dirty="0" smtClean="0">
                <a:solidFill>
                  <a:srgbClr val="C00000"/>
                </a:solidFill>
              </a:rPr>
              <a:t>în viaţa de zi cu zi</a:t>
            </a:r>
            <a:r>
              <a:rPr lang="vi-VN" sz="1600" dirty="0" smtClean="0"/>
              <a:t>, utilizând mai mult decât</a:t>
            </a:r>
            <a:r>
              <a:rPr lang="ro-RO" sz="1600" dirty="0" smtClean="0"/>
              <a:t> </a:t>
            </a:r>
            <a:r>
              <a:rPr lang="vi-VN" sz="1600" dirty="0" smtClean="0"/>
              <a:t>alte instrumente arii ale vieţii relaţionate cu</a:t>
            </a:r>
            <a:r>
              <a:rPr lang="ro-RO" sz="1600" dirty="0" smtClean="0"/>
              <a:t> </a:t>
            </a:r>
            <a:r>
              <a:rPr lang="vi-VN" sz="1600" dirty="0" smtClean="0"/>
              <a:t>schimbarea în afara contextului terapeutic</a:t>
            </a:r>
            <a:r>
              <a:rPr lang="ro-RO" sz="1600" dirty="0" smtClean="0"/>
              <a:t> </a:t>
            </a:r>
            <a:r>
              <a:rPr lang="vi-VN" sz="1600" dirty="0" smtClean="0"/>
              <a:t>formal.</a:t>
            </a:r>
            <a:endParaRPr lang="ro-RO" sz="1600" dirty="0" smtClean="0"/>
          </a:p>
          <a:p>
            <a:pPr marL="1028700" lvl="1" algn="just" eaLnBrk="1" hangingPunct="1">
              <a:spcBef>
                <a:spcPct val="50000"/>
              </a:spcBef>
              <a:buFont typeface="Arial" pitchFamily="34" charset="0"/>
              <a:buChar char="•"/>
              <a:defRPr/>
            </a:pPr>
            <a:r>
              <a:rPr lang="vi-VN" sz="1200" dirty="0" smtClean="0">
                <a:solidFill>
                  <a:srgbClr val="292929"/>
                </a:solidFill>
              </a:rPr>
              <a:t>itemii axați pe relații, pe mediul de viață și</a:t>
            </a:r>
            <a:r>
              <a:rPr lang="ro-RO" sz="1200" dirty="0" smtClean="0">
                <a:solidFill>
                  <a:srgbClr val="292929"/>
                </a:solidFill>
              </a:rPr>
              <a:t> </a:t>
            </a:r>
            <a:r>
              <a:rPr lang="vi-VN" sz="1200" dirty="0" smtClean="0">
                <a:solidFill>
                  <a:srgbClr val="292929"/>
                </a:solidFill>
              </a:rPr>
              <a:t>pe situația </a:t>
            </a:r>
            <a:r>
              <a:rPr lang="vi-VN" sz="1200" dirty="0" smtClean="0">
                <a:solidFill>
                  <a:srgbClr val="292929"/>
                </a:solidFill>
              </a:rPr>
              <a:t>financiară </a:t>
            </a:r>
            <a:r>
              <a:rPr lang="vi-VN" sz="1200" dirty="0" smtClean="0">
                <a:solidFill>
                  <a:srgbClr val="292929"/>
                </a:solidFill>
              </a:rPr>
              <a:t>sunt formulați astfel</a:t>
            </a:r>
            <a:r>
              <a:rPr lang="ro-RO" sz="1200" dirty="0" smtClean="0">
                <a:solidFill>
                  <a:srgbClr val="292929"/>
                </a:solidFill>
              </a:rPr>
              <a:t> </a:t>
            </a:r>
            <a:r>
              <a:rPr lang="vi-VN" sz="1200" dirty="0" smtClean="0">
                <a:solidFill>
                  <a:srgbClr val="292929"/>
                </a:solidFill>
              </a:rPr>
              <a:t>încât să surprindă perspectiva „externă”,</a:t>
            </a:r>
            <a:r>
              <a:rPr lang="ro-RO" sz="1200" dirty="0" smtClean="0">
                <a:solidFill>
                  <a:srgbClr val="292929"/>
                </a:solidFill>
              </a:rPr>
              <a:t> </a:t>
            </a:r>
            <a:r>
              <a:rPr lang="vi-VN" sz="1200" dirty="0" smtClean="0">
                <a:solidFill>
                  <a:srgbClr val="292929"/>
                </a:solidFill>
              </a:rPr>
              <a:t>mai degrabă decât pe cea „internă” a</a:t>
            </a:r>
            <a:r>
              <a:rPr lang="ro-RO" sz="1200" dirty="0" smtClean="0">
                <a:solidFill>
                  <a:srgbClr val="292929"/>
                </a:solidFill>
              </a:rPr>
              <a:t> </a:t>
            </a:r>
            <a:r>
              <a:rPr lang="vi-VN" sz="1200" dirty="0" smtClean="0">
                <a:solidFill>
                  <a:srgbClr val="292929"/>
                </a:solidFill>
              </a:rPr>
              <a:t>preocupărilor</a:t>
            </a:r>
            <a:endParaRPr lang="ro-RO" sz="1200" dirty="0" smtClean="0">
              <a:solidFill>
                <a:srgbClr val="292929"/>
              </a:solidFill>
            </a:endParaRPr>
          </a:p>
          <a:p>
            <a:pPr marL="1028700" lvl="1" algn="just" eaLnBrk="1" hangingPunct="1">
              <a:spcBef>
                <a:spcPct val="50000"/>
              </a:spcBef>
              <a:buFont typeface="Arial" pitchFamily="34" charset="0"/>
              <a:buChar char="•"/>
              <a:defRPr/>
            </a:pPr>
            <a:r>
              <a:rPr lang="ro-RO" sz="1200" dirty="0" smtClean="0">
                <a:solidFill>
                  <a:srgbClr val="292929"/>
                </a:solidFill>
              </a:rPr>
              <a:t>a</a:t>
            </a:r>
            <a:r>
              <a:rPr lang="vi-VN" sz="1200" dirty="0" smtClean="0">
                <a:solidFill>
                  <a:srgbClr val="292929"/>
                </a:solidFill>
              </a:rPr>
              <a:t>cest</a:t>
            </a:r>
            <a:r>
              <a:rPr lang="ro-RO" sz="1200" dirty="0" smtClean="0">
                <a:solidFill>
                  <a:srgbClr val="292929"/>
                </a:solidFill>
              </a:rPr>
              <a:t> </a:t>
            </a:r>
            <a:r>
              <a:rPr lang="vi-VN" sz="1200" dirty="0" smtClean="0">
                <a:solidFill>
                  <a:srgbClr val="292929"/>
                </a:solidFill>
              </a:rPr>
              <a:t>lucru îi ajută pe clinicieni să evite </a:t>
            </a:r>
            <a:r>
              <a:rPr lang="vi-VN" sz="1200" dirty="0" smtClean="0">
                <a:solidFill>
                  <a:srgbClr val="C00000"/>
                </a:solidFill>
              </a:rPr>
              <a:t>„eroarea</a:t>
            </a:r>
            <a:r>
              <a:rPr lang="ro-RO" sz="1200" dirty="0" smtClean="0">
                <a:solidFill>
                  <a:srgbClr val="C00000"/>
                </a:solidFill>
              </a:rPr>
              <a:t> </a:t>
            </a:r>
            <a:r>
              <a:rPr lang="vi-VN" sz="1200" dirty="0" smtClean="0">
                <a:solidFill>
                  <a:srgbClr val="C00000"/>
                </a:solidFill>
              </a:rPr>
              <a:t>psihologului”</a:t>
            </a:r>
            <a:r>
              <a:rPr lang="vi-VN" sz="1200" dirty="0" smtClean="0"/>
              <a:t>,</a:t>
            </a:r>
            <a:r>
              <a:rPr lang="vi-VN" sz="1200" dirty="0" smtClean="0">
                <a:solidFill>
                  <a:srgbClr val="C00000"/>
                </a:solidFill>
              </a:rPr>
              <a:t> </a:t>
            </a:r>
            <a:r>
              <a:rPr lang="vi-VN" sz="1200" dirty="0" smtClean="0">
                <a:solidFill>
                  <a:srgbClr val="292929"/>
                </a:solidFill>
              </a:rPr>
              <a:t>în care factorii interni (de</a:t>
            </a:r>
            <a:r>
              <a:rPr lang="ro-RO" sz="1200" dirty="0" smtClean="0">
                <a:solidFill>
                  <a:srgbClr val="292929"/>
                </a:solidFill>
              </a:rPr>
              <a:t> </a:t>
            </a:r>
            <a:r>
              <a:rPr lang="vi-VN" sz="1200" dirty="0" smtClean="0">
                <a:solidFill>
                  <a:srgbClr val="292929"/>
                </a:solidFill>
              </a:rPr>
              <a:t>exemplu, factorii cognitivi sau cei psihodinamici)</a:t>
            </a:r>
            <a:r>
              <a:rPr lang="ro-RO" sz="1200" dirty="0" smtClean="0">
                <a:solidFill>
                  <a:srgbClr val="292929"/>
                </a:solidFill>
              </a:rPr>
              <a:t> </a:t>
            </a:r>
            <a:r>
              <a:rPr lang="vi-VN" sz="1200" dirty="0" smtClean="0">
                <a:solidFill>
                  <a:srgbClr val="292929"/>
                </a:solidFill>
              </a:rPr>
              <a:t>sunt accentuați până la excluderea</a:t>
            </a:r>
            <a:r>
              <a:rPr lang="ro-RO" sz="1200" dirty="0" smtClean="0">
                <a:solidFill>
                  <a:srgbClr val="292929"/>
                </a:solidFill>
              </a:rPr>
              <a:t> </a:t>
            </a:r>
            <a:r>
              <a:rPr lang="vi-VN" sz="1200" dirty="0" smtClean="0">
                <a:solidFill>
                  <a:srgbClr val="292929"/>
                </a:solidFill>
              </a:rPr>
              <a:t>factorilor externi, în explicarea și tratarea</a:t>
            </a:r>
            <a:r>
              <a:rPr lang="ro-RO" sz="1200" dirty="0" smtClean="0">
                <a:solidFill>
                  <a:srgbClr val="292929"/>
                </a:solidFill>
              </a:rPr>
              <a:t> </a:t>
            </a:r>
            <a:r>
              <a:rPr lang="vi-VN" sz="1200" dirty="0" smtClean="0">
                <a:solidFill>
                  <a:srgbClr val="292929"/>
                </a:solidFill>
              </a:rPr>
              <a:t>tulburărilor psihologice</a:t>
            </a:r>
            <a:endParaRPr lang="ro-RO" sz="1200" dirty="0" smtClean="0">
              <a:solidFill>
                <a:srgbClr val="292929"/>
              </a:solidFill>
            </a:endParaRPr>
          </a:p>
          <a:p>
            <a:pPr marL="1028700" lvl="1" algn="just" eaLnBrk="1" hangingPunct="1">
              <a:spcBef>
                <a:spcPct val="50000"/>
              </a:spcBef>
              <a:buFont typeface="Arial" pitchFamily="34" charset="0"/>
              <a:buChar char="•"/>
              <a:defRPr/>
            </a:pPr>
            <a:endParaRPr lang="ro-RO" dirty="0" smtClean="0"/>
          </a:p>
          <a:p>
            <a:pPr marL="285750" algn="just" eaLnBrk="1" hangingPunct="1">
              <a:spcBef>
                <a:spcPct val="50000"/>
              </a:spcBef>
              <a:buFont typeface="Arial" pitchFamily="34" charset="0"/>
              <a:buChar char="•"/>
              <a:defRPr/>
            </a:pPr>
            <a:r>
              <a:rPr lang="ro-RO" dirty="0" smtClean="0"/>
              <a:t>Construcția </a:t>
            </a:r>
          </a:p>
          <a:p>
            <a:pPr marL="1028700" lvl="1" algn="just" eaLnBrk="1" hangingPunct="1">
              <a:spcBef>
                <a:spcPct val="50000"/>
              </a:spcBef>
              <a:buFont typeface="Arial" pitchFamily="34" charset="0"/>
              <a:buChar char="•"/>
              <a:defRPr/>
            </a:pPr>
            <a:r>
              <a:rPr lang="vi-VN" sz="1200" dirty="0" smtClean="0">
                <a:solidFill>
                  <a:srgbClr val="292929"/>
                </a:solidFill>
              </a:rPr>
              <a:t>Când a fost construit iniţial, QOLI măsura</a:t>
            </a:r>
            <a:r>
              <a:rPr lang="ro-RO" sz="1200" dirty="0" smtClean="0">
                <a:solidFill>
                  <a:srgbClr val="292929"/>
                </a:solidFill>
              </a:rPr>
              <a:t> </a:t>
            </a:r>
            <a:r>
              <a:rPr lang="vi-VN" sz="1200" dirty="0" smtClean="0">
                <a:solidFill>
                  <a:srgbClr val="292929"/>
                </a:solidFill>
              </a:rPr>
              <a:t>satisfacția și importanța a 17 arii ale vieții.</a:t>
            </a:r>
            <a:r>
              <a:rPr lang="ro-RO" sz="1200" dirty="0" smtClean="0">
                <a:solidFill>
                  <a:srgbClr val="292929"/>
                </a:solidFill>
              </a:rPr>
              <a:t> </a:t>
            </a:r>
          </a:p>
          <a:p>
            <a:pPr marL="1028700" lvl="1" algn="just" eaLnBrk="1" hangingPunct="1">
              <a:spcBef>
                <a:spcPct val="50000"/>
              </a:spcBef>
              <a:buFont typeface="Arial" pitchFamily="34" charset="0"/>
              <a:buChar char="•"/>
              <a:defRPr/>
            </a:pPr>
            <a:r>
              <a:rPr lang="vi-VN" sz="1200" dirty="0" smtClean="0">
                <a:solidFill>
                  <a:srgbClr val="292929"/>
                </a:solidFill>
              </a:rPr>
              <a:t>În încercarea de a perfecționa această</a:t>
            </a:r>
            <a:r>
              <a:rPr lang="ro-RO" sz="1200" dirty="0" smtClean="0">
                <a:solidFill>
                  <a:srgbClr val="292929"/>
                </a:solidFill>
              </a:rPr>
              <a:t> </a:t>
            </a:r>
            <a:r>
              <a:rPr lang="vi-VN" sz="1200" dirty="0" smtClean="0">
                <a:solidFill>
                  <a:srgbClr val="292929"/>
                </a:solidFill>
              </a:rPr>
              <a:t>metodă de evaluare, autorul a adus două</a:t>
            </a:r>
            <a:r>
              <a:rPr lang="ro-RO" sz="1200" dirty="0" smtClean="0">
                <a:solidFill>
                  <a:srgbClr val="292929"/>
                </a:solidFill>
              </a:rPr>
              <a:t> </a:t>
            </a:r>
            <a:r>
              <a:rPr lang="vi-VN" sz="1200" dirty="0" smtClean="0">
                <a:solidFill>
                  <a:srgbClr val="292929"/>
                </a:solidFill>
              </a:rPr>
              <a:t>modifi</a:t>
            </a:r>
            <a:r>
              <a:rPr lang="ro-RO" sz="1200" dirty="0" smtClean="0">
                <a:solidFill>
                  <a:srgbClr val="292929"/>
                </a:solidFill>
              </a:rPr>
              <a:t>c</a:t>
            </a:r>
            <a:r>
              <a:rPr lang="vi-VN" sz="1200" dirty="0" smtClean="0">
                <a:solidFill>
                  <a:srgbClr val="292929"/>
                </a:solidFill>
              </a:rPr>
              <a:t>ări </a:t>
            </a:r>
            <a:r>
              <a:rPr lang="vi-VN" sz="1200" dirty="0" smtClean="0">
                <a:solidFill>
                  <a:srgbClr val="292929"/>
                </a:solidFill>
              </a:rPr>
              <a:t>importante</a:t>
            </a:r>
            <a:r>
              <a:rPr lang="ro-RO" sz="1200" dirty="0" smtClean="0">
                <a:solidFill>
                  <a:srgbClr val="292929"/>
                </a:solidFill>
              </a:rPr>
              <a:t>:</a:t>
            </a:r>
            <a:endParaRPr lang="ro-RO" sz="1200" dirty="0" smtClean="0">
              <a:solidFill>
                <a:srgbClr val="292929"/>
              </a:solidFill>
            </a:endParaRPr>
          </a:p>
          <a:p>
            <a:pPr marL="1200150" lvl="2" algn="just" eaLnBrk="1" hangingPunct="1">
              <a:spcBef>
                <a:spcPct val="50000"/>
              </a:spcBef>
              <a:buFont typeface="Arial" pitchFamily="34" charset="0"/>
              <a:buChar char="•"/>
              <a:defRPr/>
            </a:pPr>
            <a:r>
              <a:rPr lang="ro-RO" sz="1200" dirty="0" smtClean="0">
                <a:solidFill>
                  <a:srgbClr val="292929"/>
                </a:solidFill>
              </a:rPr>
              <a:t>1. </a:t>
            </a:r>
            <a:r>
              <a:rPr lang="vi-VN" sz="1200" dirty="0" smtClean="0">
                <a:solidFill>
                  <a:srgbClr val="C00000"/>
                </a:solidFill>
              </a:rPr>
              <a:t>limbajul</a:t>
            </a:r>
            <a:r>
              <a:rPr lang="vi-VN" sz="1200" dirty="0" smtClean="0">
                <a:solidFill>
                  <a:srgbClr val="292929"/>
                </a:solidFill>
              </a:rPr>
              <a:t> utilizat în formularea itemilor a</a:t>
            </a:r>
            <a:r>
              <a:rPr lang="ro-RO" sz="1200" dirty="0" smtClean="0">
                <a:solidFill>
                  <a:srgbClr val="292929"/>
                </a:solidFill>
              </a:rPr>
              <a:t> </a:t>
            </a:r>
            <a:r>
              <a:rPr lang="vi-VN" sz="1200" dirty="0" smtClean="0">
                <a:solidFill>
                  <a:srgbClr val="292929"/>
                </a:solidFill>
              </a:rPr>
              <a:t>fost simplifi</a:t>
            </a:r>
            <a:r>
              <a:rPr lang="ro-RO" sz="1200" dirty="0" smtClean="0">
                <a:solidFill>
                  <a:srgbClr val="292929"/>
                </a:solidFill>
              </a:rPr>
              <a:t>c</a:t>
            </a:r>
            <a:r>
              <a:rPr lang="vi-VN" sz="1200" dirty="0" smtClean="0">
                <a:solidFill>
                  <a:srgbClr val="292929"/>
                </a:solidFill>
              </a:rPr>
              <a:t>at pentru a corespunde unui</a:t>
            </a:r>
            <a:r>
              <a:rPr lang="ro-RO" sz="1200" dirty="0" smtClean="0">
                <a:solidFill>
                  <a:srgbClr val="292929"/>
                </a:solidFill>
              </a:rPr>
              <a:t> </a:t>
            </a:r>
            <a:r>
              <a:rPr lang="vi-VN" sz="1200" dirty="0" smtClean="0">
                <a:solidFill>
                  <a:srgbClr val="292929"/>
                </a:solidFill>
              </a:rPr>
              <a:t>nivel de înţelegere a cuvântului scris de clasa</a:t>
            </a:r>
            <a:r>
              <a:rPr lang="ro-RO" sz="1200" dirty="0" smtClean="0">
                <a:solidFill>
                  <a:srgbClr val="292929"/>
                </a:solidFill>
              </a:rPr>
              <a:t> </a:t>
            </a:r>
            <a:r>
              <a:rPr lang="vi-VN" sz="1200" dirty="0" smtClean="0">
                <a:solidFill>
                  <a:srgbClr val="292929"/>
                </a:solidFill>
              </a:rPr>
              <a:t>a șasea. </a:t>
            </a:r>
            <a:endParaRPr lang="ro-RO" sz="1200" dirty="0" smtClean="0">
              <a:solidFill>
                <a:srgbClr val="292929"/>
              </a:solidFill>
            </a:endParaRPr>
          </a:p>
          <a:p>
            <a:pPr marL="1200150" lvl="2" algn="just" eaLnBrk="1" hangingPunct="1">
              <a:spcBef>
                <a:spcPct val="50000"/>
              </a:spcBef>
              <a:buFont typeface="Arial" pitchFamily="34" charset="0"/>
              <a:buChar char="•"/>
              <a:defRPr/>
            </a:pPr>
            <a:r>
              <a:rPr lang="ro-RO" sz="1200" dirty="0" smtClean="0">
                <a:solidFill>
                  <a:srgbClr val="292929"/>
                </a:solidFill>
              </a:rPr>
              <a:t>2.</a:t>
            </a:r>
            <a:r>
              <a:rPr lang="vi-VN" sz="1200" dirty="0" smtClean="0">
                <a:solidFill>
                  <a:srgbClr val="292929"/>
                </a:solidFill>
              </a:rPr>
              <a:t>ariile</a:t>
            </a:r>
            <a:r>
              <a:rPr lang="ro-RO" sz="1200" dirty="0" smtClean="0">
                <a:solidFill>
                  <a:srgbClr val="292929"/>
                </a:solidFill>
              </a:rPr>
              <a:t> </a:t>
            </a:r>
            <a:r>
              <a:rPr lang="vi-VN" sz="1200" dirty="0" smtClean="0">
                <a:solidFill>
                  <a:srgbClr val="292929"/>
                </a:solidFill>
              </a:rPr>
              <a:t>Serviciu social și Acțiune civică, care erau</a:t>
            </a:r>
            <a:r>
              <a:rPr lang="ro-RO" sz="1200" dirty="0" smtClean="0">
                <a:solidFill>
                  <a:srgbClr val="292929"/>
                </a:solidFill>
              </a:rPr>
              <a:t> </a:t>
            </a:r>
            <a:r>
              <a:rPr lang="vi-VN" sz="1200" dirty="0" smtClean="0">
                <a:solidFill>
                  <a:srgbClr val="292929"/>
                </a:solidFill>
              </a:rPr>
              <a:t>în relație directă, au fost </a:t>
            </a:r>
            <a:r>
              <a:rPr lang="vi-VN" sz="1200" dirty="0" smtClean="0">
                <a:solidFill>
                  <a:srgbClr val="C00000"/>
                </a:solidFill>
              </a:rPr>
              <a:t>contopite</a:t>
            </a:r>
            <a:r>
              <a:rPr lang="vi-VN" sz="1200" dirty="0" smtClean="0">
                <a:solidFill>
                  <a:srgbClr val="292929"/>
                </a:solidFill>
              </a:rPr>
              <a:t> într-una</a:t>
            </a:r>
            <a:r>
              <a:rPr lang="ro-RO" sz="1200" dirty="0" smtClean="0">
                <a:solidFill>
                  <a:srgbClr val="292929"/>
                </a:solidFill>
              </a:rPr>
              <a:t> </a:t>
            </a:r>
            <a:r>
              <a:rPr lang="vi-VN" sz="1200" dirty="0" smtClean="0">
                <a:solidFill>
                  <a:srgbClr val="292929"/>
                </a:solidFill>
              </a:rPr>
              <a:t>singură, anume Ajutorul.</a:t>
            </a:r>
            <a:endParaRPr lang="ro-RO" sz="1200" dirty="0" smtClean="0">
              <a:solidFill>
                <a:srgbClr val="292929"/>
              </a:solidFill>
            </a:endParaRPr>
          </a:p>
          <a:p>
            <a:pPr marL="1028700" lvl="1" algn="just" eaLnBrk="1" hangingPunct="1">
              <a:spcBef>
                <a:spcPct val="50000"/>
              </a:spcBef>
              <a:buFont typeface="Arial" pitchFamily="34" charset="0"/>
              <a:buChar char="•"/>
              <a:defRPr/>
            </a:pPr>
            <a:endParaRPr lang="ro-RO" sz="1200" dirty="0" smtClean="0">
              <a:solidFill>
                <a:srgbClr val="29292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F9B16C6F-5D20-4BEA-9022-8C0EA0410053}" type="slidenum">
              <a:rPr lang="en-US" altLang="ro-RO" sz="1000" smtClean="0">
                <a:solidFill>
                  <a:schemeClr val="tx1"/>
                </a:solidFill>
                <a:latin typeface="Arial Narrow" panose="020B0606020202030204" pitchFamily="34" charset="0"/>
              </a:rPr>
              <a:pPr>
                <a:spcBef>
                  <a:spcPct val="0"/>
                </a:spcBef>
                <a:buClrTx/>
                <a:buSzTx/>
                <a:buFontTx/>
                <a:buNone/>
              </a:pPr>
              <a:t>24</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39939" name="Rectangle 2"/>
          <p:cNvSpPr>
            <a:spLocks noGrp="1" noChangeArrowheads="1"/>
          </p:cNvSpPr>
          <p:nvPr>
            <p:ph type="title"/>
          </p:nvPr>
        </p:nvSpPr>
        <p:spPr/>
        <p:txBody>
          <a:bodyPr/>
          <a:lstStyle/>
          <a:p>
            <a:pPr eaLnBrk="1" hangingPunct="1"/>
            <a:r>
              <a:rPr lang="ro-RO" altLang="ro-RO" sz="2000" smtClean="0"/>
              <a:t>Modelul teoretic, construirea testului și adaptarea culturală (VI)</a:t>
            </a:r>
            <a:endParaRPr lang="en-US" altLang="ro-RO" sz="2000" smtClean="0"/>
          </a:p>
        </p:txBody>
      </p:sp>
      <p:sp>
        <p:nvSpPr>
          <p:cNvPr id="2" name="TextBox 1"/>
          <p:cNvSpPr txBox="1"/>
          <p:nvPr/>
        </p:nvSpPr>
        <p:spPr>
          <a:xfrm>
            <a:off x="457200" y="1828800"/>
            <a:ext cx="7772400" cy="3662541"/>
          </a:xfrm>
          <a:prstGeom prst="rect">
            <a:avLst/>
          </a:prstGeom>
          <a:noFill/>
        </p:spPr>
        <p:txBody>
          <a:bodyPr>
            <a:spAutoFit/>
          </a:bodyPr>
          <a:lstStyle/>
          <a:p>
            <a:pPr marL="285750" indent="-285750" algn="just" eaLnBrk="1" hangingPunct="1">
              <a:buFont typeface="Arial" pitchFamily="34" charset="0"/>
              <a:buChar char="•"/>
              <a:defRPr/>
            </a:pPr>
            <a:r>
              <a:rPr lang="ro-RO" dirty="0"/>
              <a:t>Descrierea studiului de standardizare a instrumentului</a:t>
            </a:r>
          </a:p>
          <a:p>
            <a:pPr marL="800100" lvl="1" indent="-342900" algn="just" eaLnBrk="1" hangingPunct="1">
              <a:buFont typeface="Arial" pitchFamily="34" charset="0"/>
              <a:buChar char="•"/>
              <a:defRPr/>
            </a:pPr>
            <a:r>
              <a:rPr lang="vi-VN" sz="1400" dirty="0"/>
              <a:t>Participanților li s-au administrat și alte</a:t>
            </a:r>
            <a:r>
              <a:rPr lang="ro-RO" sz="1400" dirty="0"/>
              <a:t> </a:t>
            </a:r>
            <a:r>
              <a:rPr lang="vi-VN" sz="1400" dirty="0"/>
              <a:t>inventare autoevaluative, pe lângă QOLI.</a:t>
            </a:r>
            <a:r>
              <a:rPr lang="ro-RO" sz="1400" dirty="0"/>
              <a:t> </a:t>
            </a:r>
          </a:p>
          <a:p>
            <a:pPr marL="1257300" lvl="2" indent="-342900" algn="just" eaLnBrk="1" hangingPunct="1">
              <a:buFont typeface="Arial" pitchFamily="34" charset="0"/>
              <a:buChar char="•"/>
              <a:defRPr/>
            </a:pPr>
            <a:r>
              <a:rPr lang="vi-VN" sz="1400" i="1" dirty="0"/>
              <a:t>Satisfaction</a:t>
            </a:r>
            <a:r>
              <a:rPr lang="ro-RO" sz="1400" i="1" dirty="0"/>
              <a:t> </a:t>
            </a:r>
            <a:r>
              <a:rPr lang="vi-VN" sz="1400" i="1" dirty="0"/>
              <a:t>With Life Scale </a:t>
            </a:r>
            <a:r>
              <a:rPr lang="vi-VN" sz="1400" dirty="0"/>
              <a:t>(Scala Satisfacție cu Viața,</a:t>
            </a:r>
            <a:r>
              <a:rPr lang="ro-RO" sz="1400" dirty="0"/>
              <a:t> </a:t>
            </a:r>
            <a:r>
              <a:rPr lang="vi-VN" sz="1400" dirty="0"/>
              <a:t>SWLS; Diener et al., 1985), care le solicită</a:t>
            </a:r>
            <a:r>
              <a:rPr lang="ro-RO" sz="1400" dirty="0"/>
              <a:t> </a:t>
            </a:r>
            <a:r>
              <a:rPr lang="vi-VN" sz="1400" dirty="0"/>
              <a:t>respondenților să își evalueze satisfacția</a:t>
            </a:r>
            <a:r>
              <a:rPr lang="ro-RO" sz="1400" dirty="0"/>
              <a:t> </a:t>
            </a:r>
            <a:r>
              <a:rPr lang="vi-VN" sz="1400" dirty="0"/>
              <a:t>cu viața răspunzând la cinci întrebări și</a:t>
            </a:r>
            <a:r>
              <a:rPr lang="ro-RO" sz="1400" dirty="0"/>
              <a:t> </a:t>
            </a:r>
            <a:r>
              <a:rPr lang="vi-VN" sz="1400" dirty="0"/>
              <a:t>alegând o variantă de răspuns de la 1 la</a:t>
            </a:r>
            <a:r>
              <a:rPr lang="ro-RO" sz="1400" dirty="0"/>
              <a:t> </a:t>
            </a:r>
            <a:r>
              <a:rPr lang="vi-VN" sz="1400" dirty="0"/>
              <a:t>7; </a:t>
            </a:r>
            <a:endParaRPr lang="ro-RO" sz="1400" dirty="0"/>
          </a:p>
          <a:p>
            <a:pPr marL="1257300" lvl="2" indent="-342900" algn="just" eaLnBrk="1" hangingPunct="1">
              <a:buFont typeface="Arial" pitchFamily="34" charset="0"/>
              <a:buChar char="•"/>
              <a:defRPr/>
            </a:pPr>
            <a:r>
              <a:rPr lang="vi-VN" sz="1400" i="1" dirty="0"/>
              <a:t>Quality of Life Index </a:t>
            </a:r>
            <a:r>
              <a:rPr lang="vi-VN" sz="1400" dirty="0"/>
              <a:t>(Indicele Calității</a:t>
            </a:r>
            <a:r>
              <a:rPr lang="ro-RO" sz="1400" dirty="0"/>
              <a:t> </a:t>
            </a:r>
            <a:r>
              <a:rPr lang="vi-VN" sz="1400" dirty="0"/>
              <a:t>Vieții; Ferrans și Powers, 1985), care</a:t>
            </a:r>
            <a:r>
              <a:rPr lang="ro-RO" sz="1400" dirty="0"/>
              <a:t> </a:t>
            </a:r>
            <a:r>
              <a:rPr lang="vi-VN" sz="1400" dirty="0"/>
              <a:t>evaluează importanța pe care o acordă</a:t>
            </a:r>
            <a:r>
              <a:rPr lang="ro-RO" sz="1400" dirty="0"/>
              <a:t> </a:t>
            </a:r>
            <a:r>
              <a:rPr lang="vi-VN" sz="1400" dirty="0"/>
              <a:t>respondenții unui număr de 34 de aspecte</a:t>
            </a:r>
            <a:r>
              <a:rPr lang="ro-RO" sz="1400" dirty="0"/>
              <a:t> </a:t>
            </a:r>
            <a:r>
              <a:rPr lang="vi-VN" sz="1400" dirty="0"/>
              <a:t>ale vieții și care este satisfacția lor cu acestea,</a:t>
            </a:r>
            <a:r>
              <a:rPr lang="ro-RO" sz="1400" dirty="0"/>
              <a:t> </a:t>
            </a:r>
            <a:r>
              <a:rPr lang="vi-VN" sz="1400" dirty="0"/>
              <a:t>răspunzând pe o scală Likert cu 6 puncte;</a:t>
            </a:r>
            <a:r>
              <a:rPr lang="ro-RO" sz="1400" dirty="0"/>
              <a:t> </a:t>
            </a:r>
            <a:r>
              <a:rPr lang="vi-VN" sz="1400" dirty="0"/>
              <a:t>și </a:t>
            </a:r>
            <a:endParaRPr lang="ro-RO" sz="1400" dirty="0"/>
          </a:p>
          <a:p>
            <a:pPr marL="1257300" lvl="2" indent="-342900" algn="just" eaLnBrk="1" hangingPunct="1">
              <a:buFont typeface="Arial" pitchFamily="34" charset="0"/>
              <a:buChar char="•"/>
              <a:defRPr/>
            </a:pPr>
            <a:r>
              <a:rPr lang="vi-VN" sz="1400" i="1" dirty="0"/>
              <a:t>Marlowe-Crowne Social Desirability Scale</a:t>
            </a:r>
            <a:r>
              <a:rPr lang="ro-RO" sz="1400" i="1" dirty="0"/>
              <a:t> </a:t>
            </a:r>
            <a:r>
              <a:rPr lang="vi-VN" sz="1400" dirty="0"/>
              <a:t>(Scala de Dezirabilitate Socială Marlowe-Crowe; Crowe și Marlowe, 1960), care</a:t>
            </a:r>
            <a:r>
              <a:rPr lang="ro-RO" sz="1400" dirty="0"/>
              <a:t> </a:t>
            </a:r>
            <a:r>
              <a:rPr lang="vi-VN" sz="1400" dirty="0"/>
              <a:t>evaluează tendinţa de a oferi răspunsuri</a:t>
            </a:r>
            <a:r>
              <a:rPr lang="ro-RO" sz="1400" dirty="0"/>
              <a:t> </a:t>
            </a:r>
            <a:r>
              <a:rPr lang="vi-VN" sz="1400" dirty="0"/>
              <a:t>dezirabile social.</a:t>
            </a:r>
            <a:endParaRPr lang="ro-RO" sz="1400" dirty="0"/>
          </a:p>
          <a:p>
            <a:pPr marL="1257300" lvl="2" indent="-342900" algn="just" eaLnBrk="1" hangingPunct="1">
              <a:buFont typeface="Arial" pitchFamily="34" charset="0"/>
              <a:buChar char="•"/>
              <a:defRPr/>
            </a:pPr>
            <a:endParaRPr lang="ro-RO" sz="1400" dirty="0"/>
          </a:p>
          <a:p>
            <a:pPr marL="342900" indent="-342900" algn="just" eaLnBrk="1" hangingPunct="1">
              <a:buFont typeface="Arial" pitchFamily="34" charset="0"/>
              <a:buChar char="•"/>
              <a:defRPr/>
            </a:pPr>
            <a:r>
              <a:rPr lang="ro-RO" dirty="0"/>
              <a:t>Caracteristici ale eșantionului de standardizare</a:t>
            </a:r>
          </a:p>
          <a:p>
            <a:pPr marL="800100" lvl="1" indent="-342900" algn="just" eaLnBrk="1" hangingPunct="1">
              <a:buFont typeface="Arial" pitchFamily="34" charset="0"/>
              <a:buChar char="•"/>
              <a:defRPr/>
            </a:pPr>
            <a:r>
              <a:rPr lang="ro-RO" sz="1400" i="1" dirty="0"/>
              <a:t>N</a:t>
            </a:r>
            <a:r>
              <a:rPr lang="ro-RO" sz="1400" dirty="0"/>
              <a:t> = 2300 participanți, cu vârste cuprinse între 18 și 75 de ani, dintre care </a:t>
            </a:r>
            <a:r>
              <a:rPr lang="ro-RO" sz="1400" dirty="0" smtClean="0"/>
              <a:t>1138 (49.48%) </a:t>
            </a:r>
            <a:r>
              <a:rPr lang="ro-RO" sz="1400" dirty="0"/>
              <a:t>participanți de gen masculin și </a:t>
            </a:r>
            <a:r>
              <a:rPr lang="ro-RO" sz="1400" dirty="0" smtClean="0"/>
              <a:t>1162 (50.52%) participanți </a:t>
            </a:r>
            <a:r>
              <a:rPr lang="ro-RO" sz="1400" dirty="0"/>
              <a:t>de gen feminin</a:t>
            </a:r>
            <a:endParaRPr lang="ro-RO"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6730C6A2-9FF7-4BA8-A94D-814F973A8CEC}" type="slidenum">
              <a:rPr lang="en-US" altLang="ro-RO" sz="1000" smtClean="0">
                <a:solidFill>
                  <a:schemeClr val="tx1"/>
                </a:solidFill>
                <a:latin typeface="Arial Narrow" panose="020B0606020202030204" pitchFamily="34" charset="0"/>
              </a:rPr>
              <a:pPr>
                <a:spcBef>
                  <a:spcPct val="0"/>
                </a:spcBef>
                <a:buClrTx/>
                <a:buSzTx/>
                <a:buFontTx/>
                <a:buNone/>
              </a:pPr>
              <a:t>25</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1987" name="Rectangle 2"/>
          <p:cNvSpPr>
            <a:spLocks noGrp="1" noChangeArrowheads="1"/>
          </p:cNvSpPr>
          <p:nvPr>
            <p:ph type="title"/>
          </p:nvPr>
        </p:nvSpPr>
        <p:spPr/>
        <p:txBody>
          <a:bodyPr/>
          <a:lstStyle/>
          <a:p>
            <a:pPr eaLnBrk="1" hangingPunct="1"/>
            <a:r>
              <a:rPr lang="ro-RO" altLang="ro-RO" sz="2000" dirty="0" smtClean="0"/>
              <a:t>Modelul teoretic, construirea testului și adaptarea culturală (</a:t>
            </a:r>
            <a:r>
              <a:rPr lang="ro-RO" altLang="ro-RO" sz="2000" dirty="0" smtClean="0"/>
              <a:t>VII)</a:t>
            </a:r>
            <a:endParaRPr lang="en-US" altLang="ro-RO" sz="2000" dirty="0" smtClean="0"/>
          </a:p>
        </p:txBody>
      </p:sp>
      <p:sp>
        <p:nvSpPr>
          <p:cNvPr id="41988" name="Rectangle 3"/>
          <p:cNvSpPr>
            <a:spLocks noGrp="1" noChangeArrowheads="1"/>
          </p:cNvSpPr>
          <p:nvPr>
            <p:ph type="body" idx="1"/>
          </p:nvPr>
        </p:nvSpPr>
        <p:spPr/>
        <p:txBody>
          <a:bodyPr/>
          <a:lstStyle/>
          <a:p>
            <a:pPr algn="just" eaLnBrk="1" hangingPunct="1"/>
            <a:r>
              <a:rPr lang="it-IT" altLang="ro-RO" sz="1600" smtClean="0">
                <a:latin typeface="Trebuchet MS" panose="020B0603020202020204" pitchFamily="34" charset="0"/>
              </a:rPr>
              <a:t>Prezentarea generală a modului</a:t>
            </a:r>
            <a:r>
              <a:rPr lang="ro-RO" altLang="ro-RO" sz="1600" smtClean="0">
                <a:latin typeface="Trebuchet MS" panose="020B0603020202020204" pitchFamily="34" charset="0"/>
              </a:rPr>
              <a:t> </a:t>
            </a:r>
            <a:r>
              <a:rPr lang="it-IT" altLang="ro-RO" sz="1600" smtClean="0">
                <a:latin typeface="Trebuchet MS" panose="020B0603020202020204" pitchFamily="34" charset="0"/>
              </a:rPr>
              <a:t>de scorare</a:t>
            </a:r>
            <a:endParaRPr lang="ro-RO" altLang="ro-RO" sz="1600" smtClean="0">
              <a:latin typeface="Trebuchet MS" panose="020B0603020202020204" pitchFamily="34" charset="0"/>
            </a:endParaRPr>
          </a:p>
          <a:p>
            <a:pPr lvl="1" algn="just" eaLnBrk="1" hangingPunct="1"/>
            <a:endParaRPr lang="ro-RO" altLang="ro-RO" sz="1400" b="1" smtClean="0"/>
          </a:p>
          <a:p>
            <a:pPr lvl="1" algn="just" eaLnBrk="1" hangingPunct="1"/>
            <a:r>
              <a:rPr lang="vi-VN" altLang="ro-RO" sz="1400" b="1" smtClean="0"/>
              <a:t>Scorurile Satisfacției ponderate </a:t>
            </a:r>
            <a:r>
              <a:rPr lang="vi-VN" altLang="ro-RO" sz="1400" smtClean="0"/>
              <a:t>sunt</a:t>
            </a:r>
            <a:r>
              <a:rPr lang="ro-RO" altLang="ro-RO" sz="1400" smtClean="0"/>
              <a:t> </a:t>
            </a:r>
            <a:r>
              <a:rPr lang="vi-VN" altLang="ro-RO" sz="1400" smtClean="0"/>
              <a:t>cuprinse între -6 și 6 </a:t>
            </a:r>
            <a:endParaRPr lang="ro-RO" altLang="ro-RO" sz="1400" smtClean="0"/>
          </a:p>
          <a:p>
            <a:pPr lvl="2" algn="just" eaLnBrk="1" hangingPunct="1"/>
            <a:r>
              <a:rPr lang="ro-RO" altLang="ro-RO" sz="1400" smtClean="0"/>
              <a:t>Sunt </a:t>
            </a:r>
            <a:r>
              <a:rPr lang="vi-VN" altLang="ro-RO" sz="1400" smtClean="0"/>
              <a:t>valori date de</a:t>
            </a:r>
            <a:r>
              <a:rPr lang="ro-RO" altLang="ro-RO" sz="1400" smtClean="0"/>
              <a:t> </a:t>
            </a:r>
            <a:r>
              <a:rPr lang="vi-VN" altLang="ro-RO" sz="1400" smtClean="0"/>
              <a:t>produsul dintre scorul la Satisfacția cu</a:t>
            </a:r>
            <a:r>
              <a:rPr lang="ro-RO" altLang="ro-RO" sz="1400" smtClean="0"/>
              <a:t> </a:t>
            </a:r>
            <a:r>
              <a:rPr lang="vi-VN" altLang="ro-RO" sz="1400" smtClean="0"/>
              <a:t>aria respectivă (cu valori cuprinse între -3</a:t>
            </a:r>
            <a:r>
              <a:rPr lang="ro-RO" altLang="ro-RO" sz="1400" smtClean="0"/>
              <a:t> </a:t>
            </a:r>
            <a:r>
              <a:rPr lang="vi-VN" altLang="ro-RO" sz="1400" smtClean="0"/>
              <a:t>și 3) și scorul la Importanța acordată ariei</a:t>
            </a:r>
            <a:r>
              <a:rPr lang="ro-RO" altLang="ro-RO" sz="1400" smtClean="0"/>
              <a:t> </a:t>
            </a:r>
            <a:r>
              <a:rPr lang="vi-VN" altLang="ro-RO" sz="1400" smtClean="0"/>
              <a:t>respective (care este cotată cu valori de la 0</a:t>
            </a:r>
            <a:r>
              <a:rPr lang="ro-RO" altLang="ro-RO" sz="1400" smtClean="0"/>
              <a:t> </a:t>
            </a:r>
            <a:r>
              <a:rPr lang="vi-VN" altLang="ro-RO" sz="1400" smtClean="0"/>
              <a:t>la 2). </a:t>
            </a:r>
            <a:endParaRPr lang="ro-RO" altLang="ro-RO" sz="1400" smtClean="0"/>
          </a:p>
          <a:p>
            <a:pPr lvl="1" algn="just" eaLnBrk="1" hangingPunct="1"/>
            <a:r>
              <a:rPr lang="vi-VN" altLang="ro-RO" sz="1400" b="1" smtClean="0"/>
              <a:t>Scorul brut </a:t>
            </a:r>
            <a:r>
              <a:rPr lang="vi-VN" altLang="ro-RO" sz="1400" smtClean="0"/>
              <a:t>reprezintă </a:t>
            </a:r>
            <a:r>
              <a:rPr lang="vi-VN" altLang="ro-RO" sz="1400" b="1" smtClean="0"/>
              <a:t>media scorurilor</a:t>
            </a:r>
            <a:r>
              <a:rPr lang="ro-RO" altLang="ro-RO" sz="1400" b="1" smtClean="0"/>
              <a:t> </a:t>
            </a:r>
            <a:r>
              <a:rPr lang="vi-VN" altLang="ro-RO" sz="1400" b="1" smtClean="0"/>
              <a:t>la Satisfacția ponderată </a:t>
            </a:r>
            <a:r>
              <a:rPr lang="vi-VN" altLang="ro-RO" sz="1400" smtClean="0"/>
              <a:t>obținute la</a:t>
            </a:r>
            <a:r>
              <a:rPr lang="ro-RO" altLang="ro-RO" sz="1400" smtClean="0"/>
              <a:t> </a:t>
            </a:r>
            <a:r>
              <a:rPr lang="vi-VN" altLang="ro-RO" sz="1400" smtClean="0"/>
              <a:t>ariile vieții. </a:t>
            </a:r>
            <a:endParaRPr lang="ro-RO" altLang="ro-RO" sz="1400" smtClean="0"/>
          </a:p>
          <a:p>
            <a:pPr lvl="2" algn="just" eaLnBrk="1" hangingPunct="1"/>
            <a:r>
              <a:rPr lang="vi-VN" altLang="ro-RO" sz="1400" smtClean="0"/>
              <a:t>Mai precis, scorul brut este dat</a:t>
            </a:r>
            <a:r>
              <a:rPr lang="ro-RO" altLang="ro-RO" sz="1400" smtClean="0"/>
              <a:t> </a:t>
            </a:r>
            <a:r>
              <a:rPr lang="vi-VN" altLang="ro-RO" sz="1400" smtClean="0"/>
              <a:t>de </a:t>
            </a:r>
            <a:r>
              <a:rPr lang="vi-VN" altLang="ro-RO" sz="1400" b="1" smtClean="0"/>
              <a:t>suma scorurilor la Satisfacția ponderată</a:t>
            </a:r>
            <a:r>
              <a:rPr lang="ro-RO" altLang="ro-RO" sz="1400" b="1" smtClean="0"/>
              <a:t> </a:t>
            </a:r>
            <a:r>
              <a:rPr lang="vi-VN" altLang="ro-RO" sz="1400" b="1" smtClean="0"/>
              <a:t>împărțită la numărul de arii ale vieții la</a:t>
            </a:r>
            <a:r>
              <a:rPr lang="ro-RO" altLang="ro-RO" sz="1400" b="1" smtClean="0"/>
              <a:t> </a:t>
            </a:r>
            <a:r>
              <a:rPr lang="vi-VN" altLang="ro-RO" sz="1400" b="1" smtClean="0"/>
              <a:t>care au fost bifate variantele de răspuns</a:t>
            </a:r>
            <a:r>
              <a:rPr lang="ro-RO" altLang="ro-RO" sz="1400" b="1" smtClean="0"/>
              <a:t> </a:t>
            </a:r>
            <a:r>
              <a:rPr lang="vi-VN" altLang="ro-RO" sz="1400" b="1" smtClean="0"/>
              <a:t>Important sau Foarte important</a:t>
            </a:r>
            <a:r>
              <a:rPr lang="vi-VN" altLang="ro-RO" sz="1400" smtClean="0"/>
              <a:t> (cele care</a:t>
            </a:r>
            <a:r>
              <a:rPr lang="ro-RO" altLang="ro-RO" sz="1400" smtClean="0"/>
              <a:t> </a:t>
            </a:r>
            <a:r>
              <a:rPr lang="vi-VN" altLang="ro-RO" sz="1400" smtClean="0"/>
              <a:t>nu au fost cotate cu 0 la Importanță).</a:t>
            </a:r>
            <a:r>
              <a:rPr lang="ro-RO" altLang="ro-RO" sz="1400" smtClean="0"/>
              <a:t> </a:t>
            </a:r>
          </a:p>
          <a:p>
            <a:pPr lvl="2" algn="just" eaLnBrk="1" hangingPunct="1"/>
            <a:endParaRPr lang="ro-RO" altLang="ro-RO" sz="1400" smtClean="0"/>
          </a:p>
          <a:p>
            <a:pPr lvl="1" algn="just" eaLnBrk="1" hangingPunct="1"/>
            <a:r>
              <a:rPr lang="vi-VN" altLang="ro-RO" sz="1400" smtClean="0"/>
              <a:t>Scorurile brute QOLI pot fi transformate</a:t>
            </a:r>
            <a:r>
              <a:rPr lang="ro-RO" altLang="ro-RO" sz="1400" smtClean="0"/>
              <a:t> </a:t>
            </a:r>
            <a:r>
              <a:rPr lang="vi-VN" altLang="ro-RO" sz="1400" smtClean="0"/>
              <a:t>în scoruri T (care au media egală cu 50 și</a:t>
            </a:r>
            <a:r>
              <a:rPr lang="ro-RO" altLang="ro-RO" sz="1400" smtClean="0"/>
              <a:t> </a:t>
            </a:r>
            <a:r>
              <a:rPr lang="vi-VN" altLang="ro-RO" sz="1400" smtClean="0"/>
              <a:t>abaterea standard egală cu 10) și în centile</a:t>
            </a:r>
            <a:r>
              <a:rPr lang="ro-RO" altLang="ro-RO" sz="1400" smtClean="0"/>
              <a:t> </a:t>
            </a:r>
            <a:r>
              <a:rPr lang="vi-VN" altLang="ro-RO" sz="1400" smtClean="0"/>
              <a:t>(care ne arată cât la sută din membrii</a:t>
            </a:r>
            <a:r>
              <a:rPr lang="ro-RO" altLang="ro-RO" sz="1400" smtClean="0"/>
              <a:t> </a:t>
            </a:r>
            <a:r>
              <a:rPr lang="vi-VN" altLang="ro-RO" sz="1400" smtClean="0"/>
              <a:t>eșantionului de standardizare au obținut</a:t>
            </a:r>
            <a:r>
              <a:rPr lang="ro-RO" altLang="ro-RO" sz="1400" smtClean="0"/>
              <a:t> </a:t>
            </a:r>
            <a:r>
              <a:rPr lang="vi-VN" altLang="ro-RO" sz="1400" smtClean="0"/>
              <a:t>același scor sau un scor mai mic, comparativ</a:t>
            </a:r>
            <a:r>
              <a:rPr lang="ro-RO" altLang="ro-RO" sz="1400" smtClean="0"/>
              <a:t> </a:t>
            </a:r>
            <a:r>
              <a:rPr lang="vi-VN" altLang="ro-RO" sz="1400" smtClean="0"/>
              <a:t>cu scorul care ne interesează). Acest</a:t>
            </a:r>
            <a:r>
              <a:rPr lang="ro-RO" altLang="ro-RO" sz="1400" smtClean="0"/>
              <a:t> </a:t>
            </a:r>
            <a:r>
              <a:rPr lang="vi-VN" altLang="ro-RO" sz="1400" smtClean="0"/>
              <a:t>lucru conduce la o interpretare mai facilă a</a:t>
            </a:r>
            <a:r>
              <a:rPr lang="ro-RO" altLang="ro-RO" sz="1400" smtClean="0"/>
              <a:t> </a:t>
            </a:r>
            <a:r>
              <a:rPr lang="vi-VN" altLang="ro-RO" sz="1400" smtClean="0"/>
              <a:t>scorului individual, comparativ cu scorurile</a:t>
            </a:r>
            <a:r>
              <a:rPr lang="ro-RO" altLang="ro-RO" sz="1400" smtClean="0"/>
              <a:t> </a:t>
            </a:r>
            <a:r>
              <a:rPr lang="vi-VN" altLang="ro-RO" sz="1400" smtClean="0"/>
              <a:t>obținute la nivelul întregului eșantion.</a:t>
            </a:r>
            <a:endParaRPr lang="ro-RO" altLang="ro-RO" sz="1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B1FBC052-2BD4-40ED-AA04-17BAAF10FEB7}" type="slidenum">
              <a:rPr lang="en-US" altLang="ro-RO" sz="1000" smtClean="0">
                <a:solidFill>
                  <a:schemeClr val="tx1"/>
                </a:solidFill>
                <a:latin typeface="Arial Narrow" panose="020B0606020202030204" pitchFamily="34" charset="0"/>
              </a:rPr>
              <a:pPr>
                <a:spcBef>
                  <a:spcPct val="0"/>
                </a:spcBef>
                <a:buClrTx/>
                <a:buSzTx/>
                <a:buFontTx/>
                <a:buNone/>
              </a:pPr>
              <a:t>26</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3011" name="Rectangle 2"/>
          <p:cNvSpPr>
            <a:spLocks noGrp="1" noChangeArrowheads="1"/>
          </p:cNvSpPr>
          <p:nvPr>
            <p:ph type="title"/>
          </p:nvPr>
        </p:nvSpPr>
        <p:spPr/>
        <p:txBody>
          <a:bodyPr/>
          <a:lstStyle/>
          <a:p>
            <a:pPr eaLnBrk="1" hangingPunct="1"/>
            <a:r>
              <a:rPr lang="ro-RO" altLang="ro-RO" sz="2000" dirty="0" smtClean="0"/>
              <a:t>Modelul teoretic, construirea testului și adaptarea culturală </a:t>
            </a:r>
            <a:r>
              <a:rPr lang="ro-RO" altLang="ro-RO" sz="2000" dirty="0" smtClean="0"/>
              <a:t>(VIII)</a:t>
            </a:r>
            <a:endParaRPr lang="en-US" altLang="ro-RO" sz="2000" dirty="0" smtClean="0"/>
          </a:p>
        </p:txBody>
      </p:sp>
      <p:sp>
        <p:nvSpPr>
          <p:cNvPr id="43012" name="Rectangle 3"/>
          <p:cNvSpPr>
            <a:spLocks noGrp="1" noChangeArrowheads="1"/>
          </p:cNvSpPr>
          <p:nvPr>
            <p:ph type="body" idx="1"/>
          </p:nvPr>
        </p:nvSpPr>
        <p:spPr>
          <a:xfrm>
            <a:off x="228600" y="1447800"/>
            <a:ext cx="8534400" cy="4724400"/>
          </a:xfrm>
        </p:spPr>
        <p:txBody>
          <a:bodyPr/>
          <a:lstStyle/>
          <a:p>
            <a:pPr eaLnBrk="1" hangingPunct="1">
              <a:lnSpc>
                <a:spcPct val="80000"/>
              </a:lnSpc>
            </a:pPr>
            <a:r>
              <a:rPr lang="ro-RO" altLang="ro-RO" sz="1800" dirty="0" smtClean="0">
                <a:latin typeface="Trebuchet MS" panose="020B0603020202020204" pitchFamily="34" charset="0"/>
              </a:rPr>
              <a:t>realizată de:</a:t>
            </a:r>
          </a:p>
          <a:p>
            <a:pPr eaLnBrk="1" hangingPunct="1">
              <a:lnSpc>
                <a:spcPct val="80000"/>
              </a:lnSpc>
              <a:buFont typeface="Wingdings 2" panose="05020102010507070707" pitchFamily="18" charset="2"/>
              <a:buNone/>
            </a:pPr>
            <a:endParaRPr lang="ro-RO" altLang="ro-RO" sz="2000" b="1" dirty="0" smtClean="0"/>
          </a:p>
          <a:p>
            <a:pPr lvl="2" algn="just" eaLnBrk="1" hangingPunct="1">
              <a:lnSpc>
                <a:spcPct val="80000"/>
              </a:lnSpc>
            </a:pPr>
            <a:r>
              <a:rPr lang="vi-VN" altLang="ro-RO" sz="1400" b="1" dirty="0" smtClean="0"/>
              <a:t>Raluca Livinți </a:t>
            </a:r>
            <a:r>
              <a:rPr lang="vi-VN" altLang="ro-RO" sz="1400" dirty="0" smtClean="0"/>
              <a:t>are un master în cercetare sociologică de la Universitatea București și este cercetător în cadrul grupului de cercetare din Testcentral încă din 2003. Interesele sale gravitează în jurul cercetării fundamentale în domeniul măsurării psihologice, a testelor și testării. </a:t>
            </a:r>
          </a:p>
        </p:txBody>
      </p:sp>
      <p:pic>
        <p:nvPicPr>
          <p:cNvPr id="2" name="Picture 1"/>
          <p:cNvPicPr>
            <a:picLocks noChangeAspect="1"/>
          </p:cNvPicPr>
          <p:nvPr/>
        </p:nvPicPr>
        <p:blipFill>
          <a:blip r:embed="rId2"/>
          <a:stretch>
            <a:fillRect/>
          </a:stretch>
        </p:blipFill>
        <p:spPr>
          <a:xfrm>
            <a:off x="2308168" y="2971800"/>
            <a:ext cx="4497695" cy="29622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48E7C988-3456-41AC-8E2F-823849CE4BA0}" type="slidenum">
              <a:rPr lang="en-US" altLang="ro-RO" sz="1000" smtClean="0">
                <a:solidFill>
                  <a:schemeClr val="tx1"/>
                </a:solidFill>
                <a:latin typeface="Arial Narrow" panose="020B0606020202030204" pitchFamily="34" charset="0"/>
              </a:rPr>
              <a:pPr>
                <a:spcBef>
                  <a:spcPct val="0"/>
                </a:spcBef>
                <a:buClrTx/>
                <a:buSzTx/>
                <a:buFontTx/>
                <a:buNone/>
              </a:pPr>
              <a:t>27</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4035" name="Rectangle 2"/>
          <p:cNvSpPr>
            <a:spLocks noGrp="1" noChangeArrowheads="1"/>
          </p:cNvSpPr>
          <p:nvPr>
            <p:ph type="title"/>
          </p:nvPr>
        </p:nvSpPr>
        <p:spPr/>
        <p:txBody>
          <a:bodyPr/>
          <a:lstStyle/>
          <a:p>
            <a:pPr eaLnBrk="1" hangingPunct="1"/>
            <a:r>
              <a:rPr lang="ro-RO" altLang="ro-RO" smtClean="0"/>
              <a:t>8. Indicii psihometrici (I)</a:t>
            </a:r>
            <a:endParaRPr lang="en-US" altLang="ro-RO" smtClean="0"/>
          </a:p>
        </p:txBody>
      </p:sp>
      <p:sp>
        <p:nvSpPr>
          <p:cNvPr id="44036" name="Rectangle 3"/>
          <p:cNvSpPr>
            <a:spLocks noGrp="1" noChangeArrowheads="1"/>
          </p:cNvSpPr>
          <p:nvPr>
            <p:ph type="body" idx="1"/>
          </p:nvPr>
        </p:nvSpPr>
        <p:spPr>
          <a:xfrm>
            <a:off x="228600" y="1447800"/>
            <a:ext cx="8534400" cy="4724400"/>
          </a:xfrm>
        </p:spPr>
        <p:txBody>
          <a:bodyPr/>
          <a:lstStyle/>
          <a:p>
            <a:pPr algn="just" eaLnBrk="1" hangingPunct="1"/>
            <a:r>
              <a:rPr lang="ro-RO" altLang="ro-RO" sz="2000" b="1" smtClean="0">
                <a:latin typeface="Trebuchet MS" panose="020B0603020202020204" pitchFamily="34" charset="0"/>
              </a:rPr>
              <a:t>Fidelitatea QOLI</a:t>
            </a:r>
          </a:p>
          <a:p>
            <a:pPr algn="just" eaLnBrk="1" hangingPunct="1"/>
            <a:endParaRPr lang="ro-RO" altLang="ro-RO" sz="1600" b="1" smtClean="0">
              <a:latin typeface="Trebuchet MS" panose="020B0603020202020204" pitchFamily="34" charset="0"/>
            </a:endParaRPr>
          </a:p>
          <a:p>
            <a:pPr lvl="1" algn="just" eaLnBrk="1" hangingPunct="1"/>
            <a:r>
              <a:rPr lang="ro-RO" altLang="ro-RO" sz="1600" smtClean="0"/>
              <a:t>Stabilitatea scorurilor</a:t>
            </a:r>
          </a:p>
          <a:p>
            <a:pPr algn="just" eaLnBrk="1" hangingPunct="1"/>
            <a:r>
              <a:rPr lang="vi-VN" altLang="ro-RO" sz="1400" smtClean="0">
                <a:latin typeface="Trebuchet MS" panose="020B0603020202020204" pitchFamily="34" charset="0"/>
              </a:rPr>
              <a:t>Stabilitatea temporală a scorurilor T</a:t>
            </a:r>
            <a:r>
              <a:rPr lang="ro-RO" altLang="ro-RO" sz="1400" smtClean="0">
                <a:latin typeface="Trebuchet MS" panose="020B0603020202020204" pitchFamily="34" charset="0"/>
              </a:rPr>
              <a:t> </a:t>
            </a:r>
            <a:r>
              <a:rPr lang="vi-VN" altLang="ro-RO" sz="1400" smtClean="0">
                <a:latin typeface="Trebuchet MS" panose="020B0603020202020204" pitchFamily="34" charset="0"/>
              </a:rPr>
              <a:t>QOLI a fost analizată prin intermediul</a:t>
            </a:r>
            <a:r>
              <a:rPr lang="ro-RO" altLang="ro-RO" sz="1400" smtClean="0">
                <a:latin typeface="Trebuchet MS" panose="020B0603020202020204" pitchFamily="34" charset="0"/>
              </a:rPr>
              <a:t> </a:t>
            </a:r>
            <a:r>
              <a:rPr lang="vi-VN" altLang="ro-RO" sz="1400" smtClean="0">
                <a:latin typeface="Trebuchet MS" panose="020B0603020202020204" pitchFamily="34" charset="0"/>
              </a:rPr>
              <a:t>unui coeficient de fidelitate test-retest,</a:t>
            </a:r>
            <a:r>
              <a:rPr lang="ro-RO" altLang="ro-RO" sz="1400" smtClean="0">
                <a:latin typeface="Trebuchet MS" panose="020B0603020202020204" pitchFamily="34" charset="0"/>
              </a:rPr>
              <a:t> </a:t>
            </a:r>
            <a:r>
              <a:rPr lang="vi-VN" altLang="ro-RO" sz="1400" smtClean="0">
                <a:latin typeface="Trebuchet MS" panose="020B0603020202020204" pitchFamily="34" charset="0"/>
              </a:rPr>
              <a:t>calculat pentru un subeșantion de 55 de</a:t>
            </a:r>
            <a:r>
              <a:rPr lang="ro-RO" altLang="ro-RO" sz="1400" smtClean="0">
                <a:latin typeface="Trebuchet MS" panose="020B0603020202020204" pitchFamily="34" charset="0"/>
              </a:rPr>
              <a:t> </a:t>
            </a:r>
            <a:r>
              <a:rPr lang="vi-VN" altLang="ro-RO" sz="1400" smtClean="0">
                <a:latin typeface="Trebuchet MS" panose="020B0603020202020204" pitchFamily="34" charset="0"/>
              </a:rPr>
              <a:t>participanți. </a:t>
            </a:r>
            <a:endParaRPr lang="ro-RO" altLang="ro-RO" sz="1400" smtClean="0">
              <a:latin typeface="Trebuchet MS" panose="020B0603020202020204" pitchFamily="34" charset="0"/>
            </a:endParaRPr>
          </a:p>
          <a:p>
            <a:pPr algn="just" eaLnBrk="1" hangingPunct="1"/>
            <a:r>
              <a:rPr lang="vi-VN" altLang="ro-RO" sz="1400" smtClean="0">
                <a:latin typeface="Trebuchet MS" panose="020B0603020202020204" pitchFamily="34" charset="0"/>
              </a:rPr>
              <a:t>Coeficientul obţinut a fost de</a:t>
            </a:r>
            <a:r>
              <a:rPr lang="ro-RO" altLang="ro-RO" sz="1400" smtClean="0">
                <a:latin typeface="Trebuchet MS" panose="020B0603020202020204" pitchFamily="34" charset="0"/>
              </a:rPr>
              <a:t> </a:t>
            </a:r>
            <a:r>
              <a:rPr lang="vi-VN" altLang="ro-RO" sz="1400" smtClean="0">
                <a:latin typeface="Trebuchet MS" panose="020B0603020202020204" pitchFamily="34" charset="0"/>
              </a:rPr>
              <a:t>.73, semnificativ la p &lt; .001, la un interval</a:t>
            </a:r>
            <a:r>
              <a:rPr lang="ro-RO" altLang="ro-RO" sz="1400" smtClean="0">
                <a:latin typeface="Trebuchet MS" panose="020B0603020202020204" pitchFamily="34" charset="0"/>
              </a:rPr>
              <a:t> </a:t>
            </a:r>
            <a:r>
              <a:rPr lang="vi-VN" altLang="ro-RO" sz="1400" smtClean="0">
                <a:latin typeface="Trebuchet MS" panose="020B0603020202020204" pitchFamily="34" charset="0"/>
              </a:rPr>
              <a:t>de aproximativ două săptămâni între cele</a:t>
            </a:r>
            <a:r>
              <a:rPr lang="ro-RO" altLang="ro-RO" sz="1400" smtClean="0">
                <a:latin typeface="Trebuchet MS" panose="020B0603020202020204" pitchFamily="34" charset="0"/>
              </a:rPr>
              <a:t> </a:t>
            </a:r>
            <a:r>
              <a:rPr lang="vi-VN" altLang="ro-RO" sz="1400" smtClean="0">
                <a:latin typeface="Trebuchet MS" panose="020B0603020202020204" pitchFamily="34" charset="0"/>
              </a:rPr>
              <a:t>două testări (media exprimată în zile a</a:t>
            </a:r>
            <a:r>
              <a:rPr lang="ro-RO" altLang="ro-RO" sz="1400" smtClean="0">
                <a:latin typeface="Trebuchet MS" panose="020B0603020202020204" pitchFamily="34" charset="0"/>
              </a:rPr>
              <a:t> </a:t>
            </a:r>
            <a:r>
              <a:rPr lang="vi-VN" altLang="ro-RO" sz="1400" smtClean="0">
                <a:latin typeface="Trebuchet MS" panose="020B0603020202020204" pitchFamily="34" charset="0"/>
              </a:rPr>
              <a:t>fost de 14.4, SD = 3.9).</a:t>
            </a:r>
            <a:endParaRPr lang="ro-RO" altLang="ro-RO" sz="1400" smtClean="0">
              <a:latin typeface="Trebuchet MS" panose="020B0603020202020204" pitchFamily="34" charset="0"/>
            </a:endParaRPr>
          </a:p>
          <a:p>
            <a:pPr algn="just" eaLnBrk="1" hangingPunct="1"/>
            <a:endParaRPr lang="ro-RO" altLang="ro-RO" sz="1400" smtClean="0">
              <a:latin typeface="Trebuchet MS" panose="020B0603020202020204" pitchFamily="34" charset="0"/>
            </a:endParaRPr>
          </a:p>
          <a:p>
            <a:pPr lvl="1" algn="just" eaLnBrk="1" hangingPunct="1"/>
            <a:r>
              <a:rPr lang="vi-VN" altLang="ro-RO" sz="1600" smtClean="0"/>
              <a:t>Consistența internă</a:t>
            </a:r>
            <a:endParaRPr lang="ro-RO" altLang="ro-RO" sz="1600" smtClean="0"/>
          </a:p>
          <a:p>
            <a:pPr algn="just" eaLnBrk="1" hangingPunct="1"/>
            <a:r>
              <a:rPr lang="vi-VN" altLang="ro-RO" sz="1400" smtClean="0">
                <a:latin typeface="Trebuchet MS" panose="020B0603020202020204" pitchFamily="34" charset="0"/>
              </a:rPr>
              <a:t>Consistența internă (dată de coefi</a:t>
            </a:r>
            <a:r>
              <a:rPr lang="ro-RO" altLang="ro-RO" sz="1400" smtClean="0">
                <a:latin typeface="Trebuchet MS" panose="020B0603020202020204" pitchFamily="34" charset="0"/>
              </a:rPr>
              <a:t>c</a:t>
            </a:r>
            <a:r>
              <a:rPr lang="vi-VN" altLang="ro-RO" sz="1400" smtClean="0">
                <a:latin typeface="Trebuchet MS" panose="020B0603020202020204" pitchFamily="34" charset="0"/>
              </a:rPr>
              <a:t>ientul</a:t>
            </a:r>
            <a:r>
              <a:rPr lang="ro-RO" altLang="ro-RO" sz="1400" smtClean="0">
                <a:latin typeface="Trebuchet MS" panose="020B0603020202020204" pitchFamily="34" charset="0"/>
              </a:rPr>
              <a:t> </a:t>
            </a:r>
            <a:r>
              <a:rPr lang="vi-VN" altLang="ro-RO" sz="1400" smtClean="0">
                <a:latin typeface="Trebuchet MS" panose="020B0603020202020204" pitchFamily="34" charset="0"/>
              </a:rPr>
              <a:t>Cronbach Alpha), calculată pentru suma</a:t>
            </a:r>
            <a:r>
              <a:rPr lang="ro-RO" altLang="ro-RO" sz="1400" smtClean="0">
                <a:latin typeface="Trebuchet MS" panose="020B0603020202020204" pitchFamily="34" charset="0"/>
              </a:rPr>
              <a:t> </a:t>
            </a:r>
            <a:r>
              <a:rPr lang="vi-VN" altLang="ro-RO" sz="1400" smtClean="0">
                <a:latin typeface="Trebuchet MS" panose="020B0603020202020204" pitchFamily="34" charset="0"/>
              </a:rPr>
              <a:t>scorurilor la Satisfacția ponderată, a fost</a:t>
            </a:r>
            <a:r>
              <a:rPr lang="ro-RO" altLang="ro-RO" sz="1400" smtClean="0">
                <a:latin typeface="Trebuchet MS" panose="020B0603020202020204" pitchFamily="34" charset="0"/>
              </a:rPr>
              <a:t> </a:t>
            </a:r>
            <a:r>
              <a:rPr lang="vi-VN" altLang="ro-RO" sz="1400" smtClean="0">
                <a:latin typeface="Trebuchet MS" panose="020B0603020202020204" pitchFamily="34" charset="0"/>
              </a:rPr>
              <a:t>.79</a:t>
            </a:r>
            <a:endParaRPr lang="ro-RO" altLang="ro-RO" sz="1400" smtClean="0">
              <a:latin typeface="Trebuchet MS" panose="020B0603020202020204" pitchFamily="34" charset="0"/>
            </a:endParaRPr>
          </a:p>
          <a:p>
            <a:pPr algn="just" eaLnBrk="1" hangingPunct="1"/>
            <a:r>
              <a:rPr lang="ro-RO" altLang="ro-RO" sz="1400" smtClean="0">
                <a:latin typeface="Trebuchet MS" panose="020B0603020202020204" pitchFamily="34" charset="0"/>
              </a:rPr>
              <a:t>! </a:t>
            </a:r>
            <a:r>
              <a:rPr lang="vi-VN" altLang="ro-RO" sz="1400" smtClean="0">
                <a:latin typeface="Trebuchet MS" panose="020B0603020202020204" pitchFamily="34" charset="0"/>
              </a:rPr>
              <a:t>Pentru că scorul brut QOLI</a:t>
            </a:r>
            <a:r>
              <a:rPr lang="ro-RO" altLang="ro-RO" sz="1400" smtClean="0">
                <a:latin typeface="Trebuchet MS" panose="020B0603020202020204" pitchFamily="34" charset="0"/>
              </a:rPr>
              <a:t> </a:t>
            </a:r>
            <a:r>
              <a:rPr lang="vi-VN" altLang="ro-RO" sz="1400" smtClean="0">
                <a:latin typeface="Trebuchet MS" panose="020B0603020202020204" pitchFamily="34" charset="0"/>
              </a:rPr>
              <a:t>este o medie a scorurilor la Satisfacția</a:t>
            </a:r>
            <a:r>
              <a:rPr lang="ro-RO" altLang="ro-RO" sz="1400" smtClean="0">
                <a:latin typeface="Trebuchet MS" panose="020B0603020202020204" pitchFamily="34" charset="0"/>
              </a:rPr>
              <a:t> </a:t>
            </a:r>
            <a:r>
              <a:rPr lang="vi-VN" altLang="ro-RO" sz="1400" smtClean="0">
                <a:latin typeface="Trebuchet MS" panose="020B0603020202020204" pitchFamily="34" charset="0"/>
              </a:rPr>
              <a:t>ponderată, calculată doar pentru acele arii</a:t>
            </a:r>
            <a:r>
              <a:rPr lang="ro-RO" altLang="ro-RO" sz="1400" smtClean="0">
                <a:latin typeface="Trebuchet MS" panose="020B0603020202020204" pitchFamily="34" charset="0"/>
              </a:rPr>
              <a:t> </a:t>
            </a:r>
            <a:r>
              <a:rPr lang="vi-VN" altLang="ro-RO" sz="1400" smtClean="0">
                <a:latin typeface="Trebuchet MS" panose="020B0603020202020204" pitchFamily="34" charset="0"/>
              </a:rPr>
              <a:t>considerate importante, numărul ariilor pe</a:t>
            </a:r>
            <a:r>
              <a:rPr lang="ro-RO" altLang="ro-RO" sz="1400" smtClean="0">
                <a:latin typeface="Trebuchet MS" panose="020B0603020202020204" pitchFamily="34" charset="0"/>
              </a:rPr>
              <a:t> </a:t>
            </a:r>
            <a:r>
              <a:rPr lang="vi-VN" altLang="ro-RO" sz="1400" smtClean="0">
                <a:latin typeface="Trebuchet MS" panose="020B0603020202020204" pitchFamily="34" charset="0"/>
              </a:rPr>
              <a:t>care se bazează scorul brut QOLI nu este</a:t>
            </a:r>
            <a:r>
              <a:rPr lang="ro-RO" altLang="ro-RO" sz="1400" smtClean="0">
                <a:latin typeface="Trebuchet MS" panose="020B0603020202020204" pitchFamily="34" charset="0"/>
              </a:rPr>
              <a:t> </a:t>
            </a:r>
            <a:r>
              <a:rPr lang="vi-VN" altLang="ro-RO" sz="1400" smtClean="0">
                <a:latin typeface="Trebuchet MS" panose="020B0603020202020204" pitchFamily="34" charset="0"/>
              </a:rPr>
              <a:t>același pentru toți respondenții.</a:t>
            </a:r>
            <a:endParaRPr lang="ro-RO" altLang="ro-RO"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91D50996-6319-4200-9BF9-67F7C101C89D}" type="slidenum">
              <a:rPr lang="en-US" altLang="ro-RO" sz="1000" smtClean="0">
                <a:solidFill>
                  <a:schemeClr val="tx1"/>
                </a:solidFill>
                <a:latin typeface="Arial Narrow" panose="020B0606020202030204" pitchFamily="34" charset="0"/>
              </a:rPr>
              <a:pPr>
                <a:spcBef>
                  <a:spcPct val="0"/>
                </a:spcBef>
                <a:buClrTx/>
                <a:buSzTx/>
                <a:buFontTx/>
                <a:buNone/>
              </a:pPr>
              <a:t>28</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5059" name="Rectangle 2"/>
          <p:cNvSpPr>
            <a:spLocks noGrp="1" noChangeArrowheads="1"/>
          </p:cNvSpPr>
          <p:nvPr>
            <p:ph type="title"/>
          </p:nvPr>
        </p:nvSpPr>
        <p:spPr/>
        <p:txBody>
          <a:bodyPr/>
          <a:lstStyle/>
          <a:p>
            <a:pPr eaLnBrk="1" hangingPunct="1"/>
            <a:r>
              <a:rPr lang="ro-RO" altLang="ro-RO" smtClean="0"/>
              <a:t>Indicii psihometrici (II)</a:t>
            </a:r>
            <a:endParaRPr lang="en-US" altLang="ro-RO" smtClean="0"/>
          </a:p>
        </p:txBody>
      </p:sp>
      <p:sp>
        <p:nvSpPr>
          <p:cNvPr id="45060" name="Rectangle 3"/>
          <p:cNvSpPr>
            <a:spLocks noGrp="1" noChangeArrowheads="1"/>
          </p:cNvSpPr>
          <p:nvPr>
            <p:ph type="body" idx="1"/>
          </p:nvPr>
        </p:nvSpPr>
        <p:spPr/>
        <p:txBody>
          <a:bodyPr/>
          <a:lstStyle/>
          <a:p>
            <a:pPr eaLnBrk="1" hangingPunct="1"/>
            <a:r>
              <a:rPr lang="it-IT" altLang="ro-RO" sz="1400" b="1" smtClean="0">
                <a:latin typeface="Trebuchet MS" panose="020B0603020202020204" pitchFamily="34" charset="0"/>
              </a:rPr>
              <a:t>Validitatea QOLI</a:t>
            </a:r>
          </a:p>
          <a:p>
            <a:pPr lvl="1" eaLnBrk="1" hangingPunct="1"/>
            <a:r>
              <a:rPr lang="it-IT" altLang="ro-RO" sz="1400" b="1" smtClean="0"/>
              <a:t>Validitatea convergentă și validitatea</a:t>
            </a:r>
            <a:r>
              <a:rPr lang="ro-RO" altLang="ro-RO" sz="1400" b="1" smtClean="0"/>
              <a:t> </a:t>
            </a:r>
            <a:r>
              <a:rPr lang="it-IT" altLang="ro-RO" sz="1400" b="1" smtClean="0"/>
              <a:t>discriminantă</a:t>
            </a:r>
            <a:endParaRPr lang="ro-RO" altLang="ro-RO" sz="1400" b="1" smtClean="0"/>
          </a:p>
          <a:p>
            <a:pPr lvl="2" eaLnBrk="1" hangingPunct="1"/>
            <a:endParaRPr lang="ro-RO" altLang="ro-RO" sz="1200" smtClean="0"/>
          </a:p>
          <a:p>
            <a:pPr lvl="2" algn="just" eaLnBrk="1" hangingPunct="1"/>
            <a:r>
              <a:rPr lang="fr-FR" altLang="ro-RO" sz="1200" smtClean="0"/>
              <a:t>au fost colectate date cu privire</a:t>
            </a:r>
            <a:r>
              <a:rPr lang="ro-RO" altLang="ro-RO" sz="1200" smtClean="0"/>
              <a:t> </a:t>
            </a:r>
            <a:r>
              <a:rPr lang="fr-FR" altLang="ro-RO" sz="1200" smtClean="0"/>
              <a:t>la nivelul satisfacției cu viața măsurat</a:t>
            </a:r>
            <a:r>
              <a:rPr lang="ro-RO" altLang="ro-RO" sz="1200" smtClean="0"/>
              <a:t> </a:t>
            </a:r>
            <a:r>
              <a:rPr lang="fr-FR" altLang="ro-RO" sz="1200" smtClean="0"/>
              <a:t>de alte două teste</a:t>
            </a:r>
            <a:r>
              <a:rPr lang="ro-RO" altLang="ro-RO" sz="1200" smtClean="0"/>
              <a:t>: </a:t>
            </a:r>
            <a:r>
              <a:rPr lang="en-US" altLang="ro-RO" sz="1200" i="1" smtClean="0">
                <a:solidFill>
                  <a:srgbClr val="FF0000"/>
                </a:solidFill>
              </a:rPr>
              <a:t>Satisfaction With Life Scal</a:t>
            </a:r>
            <a:r>
              <a:rPr lang="en-US" altLang="ro-RO" sz="1200" smtClean="0">
                <a:solidFill>
                  <a:srgbClr val="FF0000"/>
                </a:solidFill>
              </a:rPr>
              <a:t>e (SWLS)</a:t>
            </a:r>
            <a:r>
              <a:rPr lang="ro-RO" altLang="ro-RO" sz="1200" smtClean="0"/>
              <a:t> </a:t>
            </a:r>
            <a:r>
              <a:rPr lang="en-US" altLang="ro-RO" sz="1200" smtClean="0"/>
              <a:t>și </a:t>
            </a:r>
            <a:r>
              <a:rPr lang="en-US" altLang="ro-RO" sz="1200" i="1" smtClean="0">
                <a:solidFill>
                  <a:srgbClr val="FF0000"/>
                </a:solidFill>
              </a:rPr>
              <a:t>Quality of Life Index</a:t>
            </a:r>
            <a:endParaRPr lang="ro-RO" altLang="ro-RO" sz="1200" i="1" smtClean="0">
              <a:solidFill>
                <a:srgbClr val="FF0000"/>
              </a:solidFill>
            </a:endParaRPr>
          </a:p>
          <a:p>
            <a:pPr lvl="2" algn="just" eaLnBrk="1" hangingPunct="1"/>
            <a:r>
              <a:rPr lang="ro-RO" altLang="ro-RO" sz="1200" smtClean="0"/>
              <a:t>a</a:t>
            </a:r>
            <a:r>
              <a:rPr lang="en-US" altLang="ro-RO" sz="1200" smtClean="0"/>
              <a:t>u fost obţinute</a:t>
            </a:r>
            <a:r>
              <a:rPr lang="ro-RO" altLang="ro-RO" sz="1200" smtClean="0"/>
              <a:t> </a:t>
            </a:r>
            <a:r>
              <a:rPr lang="en-US" altLang="ro-RO" sz="1200" smtClean="0">
                <a:solidFill>
                  <a:srgbClr val="FF0000"/>
                </a:solidFill>
              </a:rPr>
              <a:t>corelaţii pozitive semnificative </a:t>
            </a:r>
            <a:r>
              <a:rPr lang="en-US" altLang="ro-RO" sz="1200" smtClean="0"/>
              <a:t>între QOLI</a:t>
            </a:r>
            <a:r>
              <a:rPr lang="ro-RO" altLang="ro-RO" sz="1200" smtClean="0"/>
              <a:t> </a:t>
            </a:r>
            <a:r>
              <a:rPr lang="en-US" altLang="ro-RO" sz="1200" smtClean="0"/>
              <a:t>și ambele chestionare</a:t>
            </a:r>
            <a:r>
              <a:rPr lang="en-US" altLang="ro-RO" sz="1200" i="1" smtClean="0"/>
              <a:t>: r = .56, p &lt; .001 cu</a:t>
            </a:r>
            <a:r>
              <a:rPr lang="ro-RO" altLang="ro-RO" sz="1200" i="1" smtClean="0"/>
              <a:t> </a:t>
            </a:r>
            <a:r>
              <a:rPr lang="en-US" altLang="ro-RO" sz="1200" i="1" smtClean="0"/>
              <a:t>SWLS; r = .75, p &lt; .001 </a:t>
            </a:r>
            <a:r>
              <a:rPr lang="en-US" altLang="ro-RO" sz="1200" smtClean="0"/>
              <a:t>cu</a:t>
            </a:r>
            <a:r>
              <a:rPr lang="en-US" altLang="ro-RO" sz="1200" i="1" smtClean="0"/>
              <a:t> Quality of Life</a:t>
            </a:r>
            <a:r>
              <a:rPr lang="ro-RO" altLang="ro-RO" sz="1200" i="1" smtClean="0"/>
              <a:t> </a:t>
            </a:r>
            <a:r>
              <a:rPr lang="en-US" altLang="ro-RO" sz="1200" i="1" smtClean="0"/>
              <a:t>Index</a:t>
            </a:r>
            <a:endParaRPr lang="ro-RO" altLang="ro-RO" sz="1200" i="1" smtClean="0"/>
          </a:p>
          <a:p>
            <a:pPr lvl="2" algn="just" eaLnBrk="1" hangingPunct="1"/>
            <a:r>
              <a:rPr lang="vi-VN" altLang="ro-RO" sz="1200" smtClean="0"/>
              <a:t>corelaț</a:t>
            </a:r>
            <a:r>
              <a:rPr lang="ro-RO" altLang="ro-RO" sz="1200" smtClean="0"/>
              <a:t>ia </a:t>
            </a:r>
            <a:r>
              <a:rPr lang="vi-VN" altLang="ro-RO" sz="1200" smtClean="0"/>
              <a:t>dintre scorurile T QOLI și scorurile</a:t>
            </a:r>
            <a:r>
              <a:rPr lang="ro-RO" altLang="ro-RO" sz="1200" smtClean="0"/>
              <a:t> </a:t>
            </a:r>
            <a:r>
              <a:rPr lang="vi-VN" altLang="ro-RO" sz="1200" smtClean="0"/>
              <a:t>obținute la Marlowe-Crowne Social</a:t>
            </a:r>
            <a:r>
              <a:rPr lang="ro-RO" altLang="ro-RO" sz="1200" smtClean="0"/>
              <a:t> </a:t>
            </a:r>
            <a:r>
              <a:rPr lang="vi-VN" altLang="ro-RO" sz="1200" smtClean="0"/>
              <a:t>Desirability Scale</a:t>
            </a:r>
            <a:r>
              <a:rPr lang="ro-RO" altLang="ro-RO" sz="1200" smtClean="0"/>
              <a:t> </a:t>
            </a:r>
            <a:r>
              <a:rPr lang="vi-VN" altLang="ro-RO" sz="1200" smtClean="0"/>
              <a:t>este o corelație</a:t>
            </a:r>
            <a:r>
              <a:rPr lang="ro-RO" altLang="ro-RO" sz="1200" smtClean="0"/>
              <a:t> </a:t>
            </a:r>
            <a:r>
              <a:rPr lang="vi-VN" altLang="ro-RO" sz="1200" smtClean="0"/>
              <a:t>semnificativă din punct de vedere statistic,</a:t>
            </a:r>
            <a:r>
              <a:rPr lang="ro-RO" altLang="ro-RO" sz="1200" smtClean="0"/>
              <a:t> </a:t>
            </a:r>
            <a:r>
              <a:rPr lang="vi-VN" altLang="ro-RO" sz="1200" smtClean="0"/>
              <a:t>la un prag de semnificație </a:t>
            </a:r>
            <a:r>
              <a:rPr lang="vi-VN" altLang="ro-RO" sz="1200" i="1" smtClean="0"/>
              <a:t>p</a:t>
            </a:r>
            <a:r>
              <a:rPr lang="vi-VN" altLang="ro-RO" sz="1200" smtClean="0"/>
              <a:t> &lt; .001, </a:t>
            </a:r>
            <a:r>
              <a:rPr lang="ro-RO" altLang="ro-RO" sz="1200" smtClean="0"/>
              <a:t>dar este</a:t>
            </a:r>
            <a:r>
              <a:rPr lang="vi-VN" altLang="ro-RO" sz="1200" smtClean="0"/>
              <a:t> o relație slabă (</a:t>
            </a:r>
            <a:r>
              <a:rPr lang="vi-VN" altLang="ro-RO" sz="1200" i="1" smtClean="0"/>
              <a:t>r</a:t>
            </a:r>
            <a:r>
              <a:rPr lang="vi-VN" altLang="ro-RO" sz="1200" smtClean="0"/>
              <a:t> = .25), care sugerează</a:t>
            </a:r>
            <a:r>
              <a:rPr lang="ro-RO" altLang="ro-RO" sz="1200" smtClean="0"/>
              <a:t> </a:t>
            </a:r>
            <a:r>
              <a:rPr lang="vi-VN" altLang="ro-RO" sz="1200" smtClean="0"/>
              <a:t>că </a:t>
            </a:r>
            <a:r>
              <a:rPr lang="vi-VN" altLang="ro-RO" sz="1200" smtClean="0">
                <a:solidFill>
                  <a:srgbClr val="FF0000"/>
                </a:solidFill>
              </a:rPr>
              <a:t>tendinţa de a oferi răspunsuri dezirabile</a:t>
            </a:r>
            <a:r>
              <a:rPr lang="ro-RO" altLang="ro-RO" sz="1200" smtClean="0">
                <a:solidFill>
                  <a:srgbClr val="FF0000"/>
                </a:solidFill>
              </a:rPr>
              <a:t> </a:t>
            </a:r>
            <a:r>
              <a:rPr lang="vi-VN" altLang="ro-RO" sz="1200" smtClean="0">
                <a:solidFill>
                  <a:srgbClr val="FF0000"/>
                </a:solidFill>
              </a:rPr>
              <a:t>social este minimă</a:t>
            </a:r>
            <a:r>
              <a:rPr lang="vi-VN" altLang="ro-RO" sz="1200" smtClean="0"/>
              <a:t>, explicând doar aproximativ</a:t>
            </a:r>
            <a:r>
              <a:rPr lang="ro-RO" altLang="ro-RO" sz="1200" smtClean="0"/>
              <a:t> </a:t>
            </a:r>
            <a:r>
              <a:rPr lang="vi-VN" altLang="ro-RO" sz="1200" smtClean="0"/>
              <a:t>6% din varianța scorurilor QOLI</a:t>
            </a:r>
            <a:endParaRPr lang="ro-RO" altLang="ro-RO" sz="1200" smtClean="0"/>
          </a:p>
          <a:p>
            <a:pPr lvl="2" eaLnBrk="1" hangingPunct="1"/>
            <a:endParaRPr lang="ro-RO" altLang="ro-RO" sz="1200" smtClean="0"/>
          </a:p>
          <a:p>
            <a:pPr lvl="2" eaLnBrk="1" hangingPunct="1"/>
            <a:endParaRPr lang="ro-RO" altLang="ro-RO" sz="1200" smtClean="0"/>
          </a:p>
        </p:txBody>
      </p:sp>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035425"/>
            <a:ext cx="60960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AE78ADFF-5300-431B-92B9-54EB13026311}" type="slidenum">
              <a:rPr lang="en-US" altLang="ro-RO" sz="1000" smtClean="0">
                <a:solidFill>
                  <a:schemeClr val="tx1"/>
                </a:solidFill>
                <a:latin typeface="Arial Narrow" panose="020B0606020202030204" pitchFamily="34" charset="0"/>
              </a:rPr>
              <a:pPr>
                <a:spcBef>
                  <a:spcPct val="0"/>
                </a:spcBef>
                <a:buClrTx/>
                <a:buSzTx/>
                <a:buFontTx/>
                <a:buNone/>
              </a:pPr>
              <a:t>29</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6083" name="Rectangle 2"/>
          <p:cNvSpPr>
            <a:spLocks noGrp="1" noChangeArrowheads="1"/>
          </p:cNvSpPr>
          <p:nvPr>
            <p:ph type="title"/>
          </p:nvPr>
        </p:nvSpPr>
        <p:spPr/>
        <p:txBody>
          <a:bodyPr/>
          <a:lstStyle/>
          <a:p>
            <a:pPr eaLnBrk="1" hangingPunct="1"/>
            <a:r>
              <a:rPr lang="ro-RO" altLang="ro-RO" smtClean="0"/>
              <a:t>Indicii psihometrici (III)</a:t>
            </a:r>
            <a:endParaRPr lang="en-US" altLang="ro-RO" smtClean="0"/>
          </a:p>
        </p:txBody>
      </p:sp>
      <p:sp>
        <p:nvSpPr>
          <p:cNvPr id="43012" name="Rectangle 3"/>
          <p:cNvSpPr>
            <a:spLocks noGrp="1" noChangeArrowheads="1"/>
          </p:cNvSpPr>
          <p:nvPr>
            <p:ph type="body" idx="1"/>
          </p:nvPr>
        </p:nvSpPr>
        <p:spPr/>
        <p:txBody>
          <a:bodyPr/>
          <a:lstStyle/>
          <a:p>
            <a:pPr eaLnBrk="1" hangingPunct="1">
              <a:defRPr/>
            </a:pPr>
            <a:r>
              <a:rPr lang="it-IT" altLang="ro-RO" sz="1800" b="1" dirty="0" smtClean="0">
                <a:latin typeface="+mj-lt"/>
              </a:rPr>
              <a:t>Sensibilitatea QOLI la tratamentul</a:t>
            </a:r>
            <a:r>
              <a:rPr lang="ro-RO" altLang="ro-RO" sz="1800" b="1" dirty="0" smtClean="0">
                <a:latin typeface="+mj-lt"/>
              </a:rPr>
              <a:t> </a:t>
            </a:r>
            <a:r>
              <a:rPr lang="it-IT" altLang="ro-RO" sz="1800" b="1" dirty="0" smtClean="0">
                <a:latin typeface="+mj-lt"/>
              </a:rPr>
              <a:t>clinic</a:t>
            </a:r>
            <a:endParaRPr lang="ro-RO" altLang="ro-RO" sz="2000" dirty="0" smtClean="0">
              <a:latin typeface="+mj-lt"/>
            </a:endParaRPr>
          </a:p>
          <a:p>
            <a:pPr lvl="1" algn="just" eaLnBrk="1" hangingPunct="1">
              <a:defRPr/>
            </a:pPr>
            <a:r>
              <a:rPr lang="ro-RO" altLang="ro-RO" sz="1100" dirty="0" smtClean="0"/>
              <a:t>p</a:t>
            </a:r>
            <a:r>
              <a:rPr lang="fr-FR" altLang="ro-RO" sz="1100" dirty="0" err="1" smtClean="0"/>
              <a:t>articipanții</a:t>
            </a:r>
            <a:r>
              <a:rPr lang="fr-FR" altLang="ro-RO" sz="1100" dirty="0" smtClean="0"/>
              <a:t> la </a:t>
            </a:r>
            <a:r>
              <a:rPr lang="fr-FR" altLang="ro-RO" sz="1100" dirty="0" err="1" smtClean="0"/>
              <a:t>acest</a:t>
            </a:r>
            <a:r>
              <a:rPr lang="fr-FR" altLang="ro-RO" sz="1100" dirty="0" smtClean="0"/>
              <a:t> </a:t>
            </a:r>
            <a:r>
              <a:rPr lang="fr-FR" altLang="ro-RO" sz="1100" dirty="0" err="1" smtClean="0"/>
              <a:t>studiu</a:t>
            </a:r>
            <a:r>
              <a:rPr lang="ro-RO" altLang="ro-RO" sz="1100" dirty="0" smtClean="0"/>
              <a:t> </a:t>
            </a:r>
            <a:r>
              <a:rPr lang="vi-VN" altLang="ro-RO" sz="1100" dirty="0" smtClean="0"/>
              <a:t>au</a:t>
            </a:r>
            <a:r>
              <a:rPr lang="ro-RO" altLang="ro-RO" sz="1100" dirty="0" smtClean="0"/>
              <a:t> </a:t>
            </a:r>
            <a:r>
              <a:rPr lang="vi-VN" altLang="ro-RO" sz="1100" dirty="0" smtClean="0"/>
              <a:t>fost selectați după întrunirea criteriilor</a:t>
            </a:r>
            <a:r>
              <a:rPr lang="ro-RO" altLang="ro-RO" sz="1100" dirty="0" smtClean="0"/>
              <a:t> </a:t>
            </a:r>
            <a:r>
              <a:rPr lang="vi-VN" altLang="ro-RO" sz="1100" dirty="0" smtClean="0"/>
              <a:t>pentru diagnosticul de depresie clinică</a:t>
            </a:r>
            <a:r>
              <a:rPr lang="ro-RO" altLang="ro-RO" sz="1100" dirty="0" smtClean="0"/>
              <a:t> </a:t>
            </a:r>
            <a:r>
              <a:rPr lang="vi-VN" altLang="ro-RO" sz="1100" dirty="0" smtClean="0"/>
              <a:t>utilizat în alte studii, adică un scor de 20</a:t>
            </a:r>
            <a:r>
              <a:rPr lang="ro-RO" altLang="ro-RO" sz="1100" dirty="0" smtClean="0"/>
              <a:t> </a:t>
            </a:r>
            <a:r>
              <a:rPr lang="vi-VN" altLang="ro-RO" sz="1100" dirty="0" smtClean="0"/>
              <a:t>de puncte sau mai mult la </a:t>
            </a:r>
            <a:r>
              <a:rPr lang="vi-VN" altLang="ro-RO" sz="1100" dirty="0" smtClean="0">
                <a:solidFill>
                  <a:srgbClr val="FF0000"/>
                </a:solidFill>
              </a:rPr>
              <a:t>Beck Depression</a:t>
            </a:r>
            <a:r>
              <a:rPr lang="ro-RO" altLang="ro-RO" sz="1100" dirty="0" smtClean="0">
                <a:solidFill>
                  <a:srgbClr val="FF0000"/>
                </a:solidFill>
              </a:rPr>
              <a:t> </a:t>
            </a:r>
            <a:r>
              <a:rPr lang="vi-VN" altLang="ro-RO" sz="1100" dirty="0" smtClean="0">
                <a:solidFill>
                  <a:srgbClr val="FF0000"/>
                </a:solidFill>
              </a:rPr>
              <a:t>Inventory </a:t>
            </a:r>
            <a:r>
              <a:rPr lang="vi-VN" altLang="ro-RO" sz="1100" dirty="0" smtClean="0"/>
              <a:t>(Inventarul de Depresie Beck,</a:t>
            </a:r>
            <a:r>
              <a:rPr lang="ro-RO" altLang="ro-RO" sz="1100" dirty="0" smtClean="0"/>
              <a:t> </a:t>
            </a:r>
            <a:r>
              <a:rPr lang="vi-VN" altLang="ro-RO" sz="1100" dirty="0" smtClean="0"/>
              <a:t>BDI) și respectiv 14 sau mai multe puncte</a:t>
            </a:r>
            <a:r>
              <a:rPr lang="ro-RO" altLang="ro-RO" sz="1100" dirty="0" smtClean="0"/>
              <a:t> </a:t>
            </a:r>
            <a:r>
              <a:rPr lang="vi-VN" altLang="ro-RO" sz="1100" dirty="0" smtClean="0"/>
              <a:t>la </a:t>
            </a:r>
            <a:r>
              <a:rPr lang="vi-VN" altLang="ro-RO" sz="1100" dirty="0" smtClean="0">
                <a:solidFill>
                  <a:srgbClr val="FF0000"/>
                </a:solidFill>
              </a:rPr>
              <a:t>Hamilton Rating Scale for Depression</a:t>
            </a:r>
            <a:r>
              <a:rPr lang="ro-RO" altLang="ro-RO" sz="1100" dirty="0" smtClean="0"/>
              <a:t> </a:t>
            </a:r>
            <a:r>
              <a:rPr lang="vi-VN" altLang="ro-RO" sz="1100" dirty="0" smtClean="0"/>
              <a:t>(Scala de Depresie Hamilton, HRSD; Potts,</a:t>
            </a:r>
            <a:r>
              <a:rPr lang="ro-RO" altLang="ro-RO" sz="1100" dirty="0" smtClean="0"/>
              <a:t> </a:t>
            </a:r>
            <a:r>
              <a:rPr lang="vi-VN" altLang="ro-RO" sz="1100" dirty="0" smtClean="0"/>
              <a:t>Daniels, Burnam și Wells, 1990)</a:t>
            </a:r>
            <a:endParaRPr lang="ro-RO" altLang="ro-RO" sz="1100" dirty="0" smtClean="0"/>
          </a:p>
          <a:p>
            <a:pPr lvl="1" algn="just" eaLnBrk="1" hangingPunct="1">
              <a:defRPr/>
            </a:pPr>
            <a:r>
              <a:rPr lang="ro-RO" altLang="ro-RO" sz="1100" dirty="0" smtClean="0"/>
              <a:t>e</a:t>
            </a:r>
            <a:r>
              <a:rPr lang="vi-VN" altLang="ro-RO" sz="1100" dirty="0" smtClean="0"/>
              <a:t>șantionul</a:t>
            </a:r>
            <a:r>
              <a:rPr lang="ro-RO" altLang="ro-RO" sz="1100" dirty="0" smtClean="0"/>
              <a:t> </a:t>
            </a:r>
            <a:r>
              <a:rPr lang="vi-VN" altLang="ro-RO" sz="1100" dirty="0" smtClean="0"/>
              <a:t>final a fost format dintr-un număr de </a:t>
            </a:r>
            <a:r>
              <a:rPr lang="vi-VN" altLang="ro-RO" sz="1100" b="1" dirty="0" smtClean="0"/>
              <a:t>13</a:t>
            </a:r>
            <a:r>
              <a:rPr lang="ro-RO" altLang="ro-RO" sz="1100" b="1" dirty="0" smtClean="0"/>
              <a:t> </a:t>
            </a:r>
            <a:r>
              <a:rPr lang="vi-VN" altLang="ro-RO" sz="1100" b="1" dirty="0" smtClean="0"/>
              <a:t>participanți</a:t>
            </a:r>
            <a:r>
              <a:rPr lang="ro-RO" altLang="ro-RO" sz="1100" b="1" dirty="0" smtClean="0"/>
              <a:t> </a:t>
            </a:r>
          </a:p>
          <a:p>
            <a:pPr lvl="1" algn="just" eaLnBrk="1" hangingPunct="1">
              <a:defRPr/>
            </a:pPr>
            <a:r>
              <a:rPr lang="ro-RO" altLang="ro-RO" sz="1100" dirty="0" smtClean="0"/>
              <a:t>s</a:t>
            </a:r>
            <a:r>
              <a:rPr lang="vi-VN" altLang="ro-RO" sz="1100" dirty="0" smtClean="0"/>
              <a:t>-a format un </a:t>
            </a:r>
            <a:r>
              <a:rPr lang="vi-VN" altLang="ro-RO" sz="1100" b="1" dirty="0" smtClean="0"/>
              <a:t>grup de terapie </a:t>
            </a:r>
            <a:r>
              <a:rPr lang="vi-VN" altLang="ro-RO" sz="1100" dirty="0" smtClean="0"/>
              <a:t>care s-a</a:t>
            </a:r>
            <a:r>
              <a:rPr lang="ro-RO" altLang="ro-RO" sz="1100" dirty="0" smtClean="0"/>
              <a:t> </a:t>
            </a:r>
            <a:r>
              <a:rPr lang="vi-VN" altLang="ro-RO" sz="1100" dirty="0" smtClean="0"/>
              <a:t>reunit săptămânal, de-a lungul unui</a:t>
            </a:r>
            <a:r>
              <a:rPr lang="ro-RO" altLang="ro-RO" sz="1100" dirty="0" smtClean="0"/>
              <a:t> </a:t>
            </a:r>
            <a:r>
              <a:rPr lang="vi-VN" altLang="ro-RO" sz="1100" dirty="0" smtClean="0">
                <a:solidFill>
                  <a:srgbClr val="FF0000"/>
                </a:solidFill>
              </a:rPr>
              <a:t>interval de 15 săptămâni</a:t>
            </a:r>
            <a:r>
              <a:rPr lang="vi-VN" altLang="ro-RO" sz="1100" dirty="0" smtClean="0"/>
              <a:t>, tratamentul fiind</a:t>
            </a:r>
            <a:r>
              <a:rPr lang="ro-RO" altLang="ro-RO" sz="1100" dirty="0" smtClean="0"/>
              <a:t> </a:t>
            </a:r>
            <a:r>
              <a:rPr lang="vi-VN" altLang="ro-RO" sz="1100" dirty="0" smtClean="0"/>
              <a:t>bazat pe biblioterapie - metodă de terapie</a:t>
            </a:r>
            <a:r>
              <a:rPr lang="ro-RO" altLang="ro-RO" sz="1100" dirty="0" smtClean="0"/>
              <a:t> </a:t>
            </a:r>
            <a:r>
              <a:rPr lang="vi-VN" altLang="ro-RO" sz="1100" dirty="0" smtClean="0"/>
              <a:t>cognitiv-comportamentală</a:t>
            </a:r>
            <a:endParaRPr lang="ro-RO" altLang="ro-RO" sz="1100" dirty="0"/>
          </a:p>
          <a:p>
            <a:pPr lvl="1" algn="just" eaLnBrk="1" hangingPunct="1">
              <a:defRPr/>
            </a:pPr>
            <a:r>
              <a:rPr lang="ro-RO" altLang="ro-RO" sz="1100" dirty="0" smtClean="0"/>
              <a:t>p</a:t>
            </a:r>
            <a:r>
              <a:rPr lang="vi-VN" altLang="ro-RO" sz="1100" dirty="0" smtClean="0"/>
              <a:t>articipanții au fost evaluaţi de doi</a:t>
            </a:r>
            <a:r>
              <a:rPr lang="ro-RO" altLang="ro-RO" sz="1100" dirty="0" smtClean="0"/>
              <a:t> </a:t>
            </a:r>
            <a:r>
              <a:rPr lang="vi-VN" altLang="ro-RO" sz="1100" dirty="0" smtClean="0"/>
              <a:t>doctoranzi în psihologie clinică, care le-au</a:t>
            </a:r>
            <a:r>
              <a:rPr lang="ro-RO" altLang="ro-RO" sz="1100" dirty="0" smtClean="0"/>
              <a:t> </a:t>
            </a:r>
            <a:r>
              <a:rPr lang="vi-VN" altLang="ro-RO" sz="1100" dirty="0" smtClean="0"/>
              <a:t>administrat acestora versiunea curentă</a:t>
            </a:r>
            <a:r>
              <a:rPr lang="ro-RO" altLang="ro-RO" sz="1100" dirty="0" smtClean="0"/>
              <a:t> </a:t>
            </a:r>
            <a:r>
              <a:rPr lang="vi-VN" altLang="ro-RO" sz="1100" dirty="0" smtClean="0"/>
              <a:t>QOLI și cele două teste de depresie, BDI</a:t>
            </a:r>
            <a:r>
              <a:rPr lang="ro-RO" altLang="ro-RO" sz="1100" dirty="0" smtClean="0"/>
              <a:t> </a:t>
            </a:r>
            <a:r>
              <a:rPr lang="vi-VN" altLang="ro-RO" sz="1100" dirty="0" smtClean="0"/>
              <a:t>și HRSD, în trei ocazii diferite: </a:t>
            </a:r>
            <a:r>
              <a:rPr lang="vi-VN" altLang="ro-RO" sz="1100" dirty="0" smtClean="0">
                <a:solidFill>
                  <a:srgbClr val="FF0000"/>
                </a:solidFill>
              </a:rPr>
              <a:t>pretestare,</a:t>
            </a:r>
            <a:r>
              <a:rPr lang="ro-RO" altLang="ro-RO" sz="1100" dirty="0" smtClean="0">
                <a:solidFill>
                  <a:srgbClr val="FF0000"/>
                </a:solidFill>
              </a:rPr>
              <a:t> </a:t>
            </a:r>
            <a:r>
              <a:rPr lang="vi-VN" altLang="ro-RO" sz="1100" dirty="0" smtClean="0">
                <a:solidFill>
                  <a:srgbClr val="FF0000"/>
                </a:solidFill>
              </a:rPr>
              <a:t>post-test și la o lună după finalizarea</a:t>
            </a:r>
            <a:r>
              <a:rPr lang="ro-RO" altLang="ro-RO" sz="1100" dirty="0" smtClean="0">
                <a:solidFill>
                  <a:srgbClr val="FF0000"/>
                </a:solidFill>
              </a:rPr>
              <a:t> </a:t>
            </a:r>
            <a:r>
              <a:rPr lang="vi-VN" altLang="ro-RO" sz="1100" dirty="0" smtClean="0">
                <a:solidFill>
                  <a:srgbClr val="FF0000"/>
                </a:solidFill>
              </a:rPr>
              <a:t>terapiei</a:t>
            </a:r>
            <a:endParaRPr lang="ro-RO" altLang="ro-RO" sz="1100" dirty="0" smtClean="0">
              <a:solidFill>
                <a:srgbClr val="FF0000"/>
              </a:solidFill>
            </a:endParaRPr>
          </a:p>
          <a:p>
            <a:pPr lvl="1" algn="just" eaLnBrk="1" hangingPunct="1">
              <a:defRPr/>
            </a:pPr>
            <a:r>
              <a:rPr lang="vi-VN" altLang="ro-RO" sz="1100" dirty="0" smtClean="0">
                <a:solidFill>
                  <a:schemeClr val="tx1"/>
                </a:solidFill>
              </a:rPr>
              <a:t>Fidelitatea</a:t>
            </a:r>
            <a:r>
              <a:rPr lang="ro-RO" altLang="ro-RO" sz="1100" dirty="0" smtClean="0">
                <a:solidFill>
                  <a:schemeClr val="tx1"/>
                </a:solidFill>
              </a:rPr>
              <a:t> </a:t>
            </a:r>
            <a:r>
              <a:rPr lang="vi-VN" altLang="ro-RO" sz="1100" dirty="0" smtClean="0">
                <a:solidFill>
                  <a:schemeClr val="tx1"/>
                </a:solidFill>
              </a:rPr>
              <a:t>scorurilor obținute în cadrul grupului a</a:t>
            </a:r>
            <a:r>
              <a:rPr lang="ro-RO" altLang="ro-RO" sz="1100" dirty="0" smtClean="0">
                <a:solidFill>
                  <a:schemeClr val="tx1"/>
                </a:solidFill>
              </a:rPr>
              <a:t> </a:t>
            </a:r>
            <a:r>
              <a:rPr lang="vi-VN" altLang="ro-RO" sz="1100" dirty="0" smtClean="0">
                <a:solidFill>
                  <a:schemeClr val="tx1"/>
                </a:solidFill>
              </a:rPr>
              <a:t>fost de </a:t>
            </a:r>
            <a:r>
              <a:rPr lang="vi-VN" altLang="ro-RO" sz="1100" b="1" dirty="0" smtClean="0">
                <a:solidFill>
                  <a:schemeClr val="tx1"/>
                </a:solidFill>
              </a:rPr>
              <a:t>.98 la pretestare</a:t>
            </a:r>
            <a:r>
              <a:rPr lang="vi-VN" altLang="ro-RO" sz="1100" dirty="0" smtClean="0">
                <a:solidFill>
                  <a:schemeClr val="tx1"/>
                </a:solidFill>
              </a:rPr>
              <a:t>, de </a:t>
            </a:r>
            <a:r>
              <a:rPr lang="vi-VN" altLang="ro-RO" sz="1100" b="1" dirty="0" smtClean="0">
                <a:solidFill>
                  <a:schemeClr val="tx1"/>
                </a:solidFill>
              </a:rPr>
              <a:t>.99 la post-test</a:t>
            </a:r>
            <a:r>
              <a:rPr lang="ro-RO" altLang="ro-RO" sz="1100" b="1" dirty="0" smtClean="0">
                <a:solidFill>
                  <a:schemeClr val="tx1"/>
                </a:solidFill>
              </a:rPr>
              <a:t> </a:t>
            </a:r>
            <a:r>
              <a:rPr lang="vi-VN" altLang="ro-RO" sz="1100" dirty="0" smtClean="0">
                <a:solidFill>
                  <a:schemeClr val="tx1"/>
                </a:solidFill>
              </a:rPr>
              <a:t>și respectiv de </a:t>
            </a:r>
            <a:r>
              <a:rPr lang="vi-VN" altLang="ro-RO" sz="1100" b="1" dirty="0" smtClean="0">
                <a:solidFill>
                  <a:schemeClr val="tx1"/>
                </a:solidFill>
              </a:rPr>
              <a:t>.97 la evaluarea progresului</a:t>
            </a:r>
            <a:r>
              <a:rPr lang="ro-RO" altLang="ro-RO" sz="1100" b="1" dirty="0" smtClean="0">
                <a:solidFill>
                  <a:schemeClr val="tx1"/>
                </a:solidFill>
              </a:rPr>
              <a:t> </a:t>
            </a:r>
            <a:r>
              <a:rPr lang="vi-VN" altLang="ro-RO" sz="1100" dirty="0" smtClean="0">
                <a:solidFill>
                  <a:schemeClr val="tx1"/>
                </a:solidFill>
              </a:rPr>
              <a:t>după finalizarea tratamentului</a:t>
            </a:r>
            <a:endParaRPr lang="ro-RO" altLang="ro-RO" sz="1100" dirty="0">
              <a:solidFill>
                <a:schemeClr val="tx1"/>
              </a:solidFill>
            </a:endParaRPr>
          </a:p>
          <a:p>
            <a:pPr lvl="1" eaLnBrk="1" hangingPunct="1">
              <a:defRPr/>
            </a:pPr>
            <a:endParaRPr lang="ro-RO" altLang="ro-RO" sz="1400" dirty="0"/>
          </a:p>
          <a:p>
            <a:pPr lvl="1" eaLnBrk="1" hangingPunct="1">
              <a:defRPr/>
            </a:pPr>
            <a:endParaRPr lang="ro-RO" altLang="ro-RO" sz="1400" dirty="0" smtClean="0"/>
          </a:p>
        </p:txBody>
      </p:sp>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00475"/>
            <a:ext cx="5600700" cy="24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9BF804D6-F4AB-4DA8-B717-7EAF6E72404C}" type="slidenum">
              <a:rPr lang="en-US" altLang="ro-RO" sz="1000" smtClean="0">
                <a:solidFill>
                  <a:schemeClr val="tx1"/>
                </a:solidFill>
                <a:latin typeface="Arial Narrow" panose="020B0606020202030204" pitchFamily="34" charset="0"/>
              </a:rPr>
              <a:pPr>
                <a:spcBef>
                  <a:spcPct val="0"/>
                </a:spcBef>
                <a:buClrTx/>
                <a:buSzTx/>
                <a:buFontTx/>
                <a:buNone/>
              </a:pPr>
              <a:t>3</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18435" name="Rectangle 2"/>
          <p:cNvSpPr>
            <a:spLocks noGrp="1" noChangeArrowheads="1"/>
          </p:cNvSpPr>
          <p:nvPr>
            <p:ph type="title"/>
          </p:nvPr>
        </p:nvSpPr>
        <p:spPr/>
        <p:txBody>
          <a:bodyPr/>
          <a:lstStyle/>
          <a:p>
            <a:pPr eaLnBrk="1" hangingPunct="1"/>
            <a:r>
              <a:rPr lang="ro-RO" altLang="ro-RO" smtClean="0"/>
              <a:t>1. Rezumat (I)</a:t>
            </a:r>
            <a:endParaRPr lang="en-US" altLang="ro-RO" smtClean="0"/>
          </a:p>
        </p:txBody>
      </p:sp>
      <p:sp>
        <p:nvSpPr>
          <p:cNvPr id="18436" name="Rectangle 3"/>
          <p:cNvSpPr>
            <a:spLocks noGrp="1" noChangeArrowheads="1"/>
          </p:cNvSpPr>
          <p:nvPr>
            <p:ph type="body" idx="1"/>
          </p:nvPr>
        </p:nvSpPr>
        <p:spPr>
          <a:xfrm>
            <a:off x="304800" y="1447800"/>
            <a:ext cx="8534400" cy="4800600"/>
          </a:xfrm>
        </p:spPr>
        <p:txBody>
          <a:bodyPr/>
          <a:lstStyle/>
          <a:p>
            <a:pPr marL="838200" lvl="1" indent="-381000" algn="just" eaLnBrk="1" hangingPunct="1"/>
            <a:r>
              <a:rPr lang="ro-RO" altLang="ro-RO" sz="1400" b="1" dirty="0" smtClean="0"/>
              <a:t>Quality of Life Inventory</a:t>
            </a:r>
            <a:r>
              <a:rPr lang="ro-RO" altLang="ro-RO" sz="1400" dirty="0" smtClean="0"/>
              <a:t> (QOLI, </a:t>
            </a:r>
            <a:r>
              <a:rPr lang="ro-RO" altLang="ro-RO" sz="1400" i="1" dirty="0" smtClean="0"/>
              <a:t>Inventarul Calității Vieții</a:t>
            </a:r>
            <a:r>
              <a:rPr lang="ro-RO" altLang="ro-RO" sz="1400" dirty="0" smtClean="0"/>
              <a:t>) </a:t>
            </a:r>
          </a:p>
          <a:p>
            <a:pPr marL="1263650" lvl="2" indent="-342900" algn="just" eaLnBrk="1" hangingPunct="1"/>
            <a:endParaRPr lang="ro-RO" altLang="ro-RO" sz="1200" dirty="0" smtClean="0"/>
          </a:p>
          <a:p>
            <a:pPr marL="1263650" lvl="2" indent="-342900" algn="just" eaLnBrk="1" hangingPunct="1"/>
            <a:r>
              <a:rPr lang="ro-RO" altLang="ro-RO" sz="1200" dirty="0" smtClean="0"/>
              <a:t>este o metodă scurtă, dar în același timp cuprinzătoare, de </a:t>
            </a:r>
            <a:r>
              <a:rPr lang="ro-RO" altLang="ro-RO" sz="1200" b="1" dirty="0" smtClean="0">
                <a:solidFill>
                  <a:srgbClr val="FF0000"/>
                </a:solidFill>
              </a:rPr>
              <a:t>măsurare a satisfacției cu viața</a:t>
            </a:r>
          </a:p>
          <a:p>
            <a:pPr marL="1263650" lvl="2" indent="-342900" algn="just" eaLnBrk="1" hangingPunct="1"/>
            <a:endParaRPr lang="ro-RO" altLang="ro-RO" sz="1200" dirty="0" smtClean="0"/>
          </a:p>
          <a:p>
            <a:pPr marL="1263650" lvl="2" indent="-342900" algn="just" eaLnBrk="1" hangingPunct="1"/>
            <a:r>
              <a:rPr lang="ro-RO" altLang="ro-RO" sz="1200" dirty="0" smtClean="0"/>
              <a:t>reprezintă o dovadă clară a efortului depus pentru aplicarea teoriei care face referire la calitatea vieții și la starea de bine în </a:t>
            </a:r>
            <a:r>
              <a:rPr lang="ro-RO" altLang="ro-RO" sz="1200" b="1" dirty="0" smtClean="0">
                <a:solidFill>
                  <a:srgbClr val="FF0000"/>
                </a:solidFill>
              </a:rPr>
              <a:t>domeniul psihiatriei, al psihologiei clinice și al psihologiei sănătății, dar și în alte ramuri ale medicinii</a:t>
            </a:r>
          </a:p>
          <a:p>
            <a:pPr marL="1263650" lvl="2" indent="-342900" algn="just" eaLnBrk="1" hangingPunct="1"/>
            <a:endParaRPr lang="ro-RO" altLang="ro-RO" sz="1200" b="1" dirty="0" smtClean="0"/>
          </a:p>
          <a:p>
            <a:pPr marL="1263650" lvl="2" indent="-342900" algn="just" eaLnBrk="1" hangingPunct="1"/>
            <a:r>
              <a:rPr lang="ro-RO" altLang="ro-RO" sz="1200" dirty="0" smtClean="0"/>
              <a:t>utilizarea instrumentului are ca finalitate un rezultat al evaluării (scor total) și facilitarea construirii unui </a:t>
            </a:r>
            <a:r>
              <a:rPr lang="ro-RO" altLang="ro-RO" sz="1200" b="1" dirty="0" smtClean="0">
                <a:solidFill>
                  <a:srgbClr val="FF0000"/>
                </a:solidFill>
              </a:rPr>
              <a:t>plan de tratament</a:t>
            </a:r>
            <a:r>
              <a:rPr lang="ro-RO" altLang="ro-RO" sz="1200" dirty="0" smtClean="0">
                <a:solidFill>
                  <a:srgbClr val="FF0000"/>
                </a:solidFill>
              </a:rPr>
              <a:t> </a:t>
            </a:r>
            <a:r>
              <a:rPr lang="ro-RO" altLang="ro-RO" sz="1200" dirty="0" smtClean="0"/>
              <a:t>prin relevarea ariilor de satisfacţie sau insatisfacţie dintr-un număr de </a:t>
            </a:r>
            <a:r>
              <a:rPr lang="ro-RO" altLang="ro-RO" sz="1200" b="1" dirty="0" smtClean="0">
                <a:solidFill>
                  <a:srgbClr val="FF0000"/>
                </a:solidFill>
              </a:rPr>
              <a:t>16 arii ale vieții</a:t>
            </a:r>
            <a:r>
              <a:rPr lang="ro-RO" altLang="ro-RO" sz="1200" dirty="0" smtClean="0"/>
              <a:t>, cum ar fi, de exemplu, iubirea, munca sau sănătatea</a:t>
            </a:r>
          </a:p>
          <a:p>
            <a:pPr marL="1263650" lvl="2" indent="-342900" algn="just" eaLnBrk="1" hangingPunct="1"/>
            <a:endParaRPr lang="ro-RO" altLang="ro-RO" sz="1200" dirty="0" smtClean="0"/>
          </a:p>
          <a:p>
            <a:pPr marL="1263650" lvl="2" indent="-342900" algn="just" eaLnBrk="1" hangingPunct="1"/>
            <a:r>
              <a:rPr lang="ro-RO" altLang="ro-RO" sz="1200" dirty="0" smtClean="0"/>
              <a:t>respondenții evaluează fiecare arie în funcție de </a:t>
            </a:r>
            <a:r>
              <a:rPr lang="ro-RO" altLang="ro-RO" sz="1200" b="1" dirty="0" smtClean="0">
                <a:solidFill>
                  <a:srgbClr val="FF0000"/>
                </a:solidFill>
              </a:rPr>
              <a:t>importanța</a:t>
            </a:r>
            <a:r>
              <a:rPr lang="ro-RO" altLang="ro-RO" sz="1200" dirty="0" smtClean="0"/>
              <a:t> acesteia pentru fericirea proprie și în termenii </a:t>
            </a:r>
            <a:r>
              <a:rPr lang="ro-RO" altLang="ro-RO" sz="1200" b="1" dirty="0" smtClean="0">
                <a:solidFill>
                  <a:srgbClr val="FF0000"/>
                </a:solidFill>
              </a:rPr>
              <a:t>satisfacţiei</a:t>
            </a:r>
            <a:r>
              <a:rPr lang="ro-RO" altLang="ro-RO" sz="1200" b="1" dirty="0" smtClean="0"/>
              <a:t> </a:t>
            </a:r>
            <a:r>
              <a:rPr lang="ro-RO" altLang="ro-RO" sz="1200" dirty="0" smtClean="0"/>
              <a:t>personale cu aria respectivă </a:t>
            </a:r>
          </a:p>
          <a:p>
            <a:pPr marL="1263650" lvl="2" indent="-342900" algn="just" eaLnBrk="1" hangingPunct="1"/>
            <a:endParaRPr lang="ro-RO" altLang="ro-RO" sz="1200" dirty="0" smtClean="0"/>
          </a:p>
          <a:p>
            <a:pPr marL="1263650" lvl="2" indent="-342900" algn="just" eaLnBrk="1" hangingPunct="1"/>
            <a:r>
              <a:rPr lang="ro-RO" altLang="ro-RO" sz="1200" dirty="0" smtClean="0"/>
              <a:t>conținutul QOLI și schema de </a:t>
            </a:r>
            <a:r>
              <a:rPr lang="ro-RO" altLang="ro-RO" sz="1200" dirty="0" err="1" smtClean="0"/>
              <a:t>scorare</a:t>
            </a:r>
            <a:r>
              <a:rPr lang="ro-RO" altLang="ro-RO" sz="1200" dirty="0" smtClean="0"/>
              <a:t> a acestuia reflectă în mod direct </a:t>
            </a:r>
            <a:r>
              <a:rPr lang="ro-RO" altLang="ro-RO" sz="1200" b="1" dirty="0" smtClean="0">
                <a:solidFill>
                  <a:srgbClr val="FF0000"/>
                </a:solidFill>
              </a:rPr>
              <a:t>teoria calității vieții</a:t>
            </a:r>
            <a:r>
              <a:rPr lang="ro-RO" altLang="ro-RO" sz="1200" dirty="0" smtClean="0"/>
              <a:t>, prin: </a:t>
            </a:r>
          </a:p>
          <a:p>
            <a:pPr marL="1676400" lvl="3" indent="-304800" algn="just" eaLnBrk="1" hangingPunct="1"/>
            <a:r>
              <a:rPr lang="ro-RO" altLang="ro-RO" sz="1000" dirty="0" smtClean="0"/>
              <a:t>1) modul de </a:t>
            </a:r>
            <a:r>
              <a:rPr lang="ro-RO" altLang="ro-RO" sz="1000" b="1" dirty="0" smtClean="0">
                <a:solidFill>
                  <a:srgbClr val="FF0000"/>
                </a:solidFill>
              </a:rPr>
              <a:t>definire</a:t>
            </a:r>
            <a:r>
              <a:rPr lang="ro-RO" altLang="ro-RO" sz="1000" dirty="0" smtClean="0"/>
              <a:t> a satisfacției cu viața; </a:t>
            </a:r>
          </a:p>
          <a:p>
            <a:pPr marL="1676400" lvl="3" indent="-304800" algn="just" eaLnBrk="1" hangingPunct="1"/>
            <a:r>
              <a:rPr lang="ro-RO" altLang="ro-RO" sz="1000" dirty="0" smtClean="0"/>
              <a:t>2) modul în care </a:t>
            </a:r>
            <a:r>
              <a:rPr lang="ro-RO" altLang="ro-RO" sz="1000" b="1" dirty="0" err="1" smtClean="0">
                <a:solidFill>
                  <a:srgbClr val="FF0000"/>
                </a:solidFill>
              </a:rPr>
              <a:t>satisfacţia</a:t>
            </a:r>
            <a:r>
              <a:rPr lang="ro-RO" altLang="ro-RO" sz="1000" b="1" dirty="0" smtClean="0">
                <a:solidFill>
                  <a:srgbClr val="FF0000"/>
                </a:solidFill>
              </a:rPr>
              <a:t> globală cu </a:t>
            </a:r>
            <a:r>
              <a:rPr lang="ro-RO" altLang="ro-RO" sz="1000" b="1" dirty="0" err="1" smtClean="0">
                <a:solidFill>
                  <a:srgbClr val="FF0000"/>
                </a:solidFill>
              </a:rPr>
              <a:t>viaţa</a:t>
            </a:r>
            <a:r>
              <a:rPr lang="ro-RO" altLang="ro-RO" sz="1000" b="1" dirty="0" smtClean="0">
                <a:solidFill>
                  <a:srgbClr val="FF0000"/>
                </a:solidFill>
              </a:rPr>
              <a:t> însumează satisfacția persoanei</a:t>
            </a:r>
            <a:r>
              <a:rPr lang="ro-RO" altLang="ro-RO" sz="1000" dirty="0" smtClean="0">
                <a:solidFill>
                  <a:srgbClr val="FF0000"/>
                </a:solidFill>
              </a:rPr>
              <a:t> </a:t>
            </a:r>
            <a:r>
              <a:rPr lang="ro-RO" altLang="ro-RO" sz="1000" dirty="0" err="1" smtClean="0"/>
              <a:t>faţă</a:t>
            </a:r>
            <a:r>
              <a:rPr lang="ro-RO" altLang="ro-RO" sz="1000" dirty="0" smtClean="0"/>
              <a:t> de anumite arii ale </a:t>
            </a:r>
            <a:r>
              <a:rPr lang="ro-RO" altLang="ro-RO" sz="1000" dirty="0" err="1" smtClean="0"/>
              <a:t>vieţii</a:t>
            </a:r>
            <a:r>
              <a:rPr lang="ro-RO" altLang="ro-RO" sz="1000" dirty="0" smtClean="0"/>
              <a:t>; </a:t>
            </a:r>
          </a:p>
          <a:p>
            <a:pPr marL="1676400" lvl="3" indent="-304800" algn="just" eaLnBrk="1" hangingPunct="1"/>
            <a:r>
              <a:rPr lang="ro-RO" altLang="ro-RO" sz="1000" dirty="0" smtClean="0"/>
              <a:t>3) modul în care </a:t>
            </a:r>
            <a:r>
              <a:rPr lang="ro-RO" altLang="ro-RO" sz="1000" b="1" dirty="0" smtClean="0">
                <a:solidFill>
                  <a:srgbClr val="FF0000"/>
                </a:solidFill>
              </a:rPr>
              <a:t>scorurile la Satisfacţie</a:t>
            </a:r>
            <a:r>
              <a:rPr lang="ro-RO" altLang="ro-RO" sz="1000" dirty="0" smtClean="0">
                <a:solidFill>
                  <a:srgbClr val="FF0000"/>
                </a:solidFill>
              </a:rPr>
              <a:t> </a:t>
            </a:r>
            <a:r>
              <a:rPr lang="ro-RO" altLang="ro-RO" sz="1000" dirty="0" smtClean="0"/>
              <a:t>sunt </a:t>
            </a:r>
            <a:r>
              <a:rPr lang="ro-RO" altLang="ro-RO" sz="1000" b="1" dirty="0" smtClean="0">
                <a:solidFill>
                  <a:srgbClr val="FF0000"/>
                </a:solidFill>
              </a:rPr>
              <a:t>ponderate</a:t>
            </a:r>
            <a:r>
              <a:rPr lang="ro-RO" altLang="ro-RO" sz="1000" dirty="0" smtClean="0"/>
              <a:t> în funcție de </a:t>
            </a:r>
            <a:r>
              <a:rPr lang="ro-RO" altLang="ro-RO" sz="1000" b="1" dirty="0" smtClean="0">
                <a:solidFill>
                  <a:srgbClr val="FF0000"/>
                </a:solidFill>
              </a:rPr>
              <a:t>importanța</a:t>
            </a:r>
            <a:r>
              <a:rPr lang="ro-RO" altLang="ro-RO" sz="1000" b="1" dirty="0" smtClean="0"/>
              <a:t> </a:t>
            </a:r>
            <a:r>
              <a:rPr lang="ro-RO" altLang="ro-RO" sz="1000" dirty="0" smtClean="0"/>
              <a:t>acordată fiecăreia dintre arii; și </a:t>
            </a:r>
          </a:p>
          <a:p>
            <a:pPr marL="1676400" lvl="3" indent="-304800" algn="just" eaLnBrk="1" hangingPunct="1"/>
            <a:r>
              <a:rPr lang="ro-RO" altLang="ro-RO" sz="1000" dirty="0" smtClean="0"/>
              <a:t>4) </a:t>
            </a:r>
            <a:r>
              <a:rPr lang="ro-RO" altLang="ro-RO" sz="1000" b="1" dirty="0" smtClean="0"/>
              <a:t>cele 16 arii ale vieții</a:t>
            </a:r>
            <a:r>
              <a:rPr lang="ro-RO" altLang="ro-RO" sz="1000" dirty="0" smtClean="0"/>
              <a:t> evaluate de instrument.</a:t>
            </a:r>
          </a:p>
        </p:txBody>
      </p:sp>
      <p:sp>
        <p:nvSpPr>
          <p:cNvPr id="18437" name="Text Box 9"/>
          <p:cNvSpPr txBox="1">
            <a:spLocks noChangeArrowheads="1"/>
          </p:cNvSpPr>
          <p:nvPr/>
        </p:nvSpPr>
        <p:spPr bwMode="auto">
          <a:xfrm>
            <a:off x="6324600" y="2895600"/>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just" eaLnBrk="1" hangingPunct="1">
              <a:spcBef>
                <a:spcPct val="50000"/>
              </a:spcBef>
              <a:buClrTx/>
              <a:buSzTx/>
              <a:buFontTx/>
              <a:buNone/>
            </a:pPr>
            <a:endParaRPr lang="ro-RO" altLang="ro-RO" sz="1000" b="1">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38E69370-B384-4F51-9426-610F8C372DDC}" type="slidenum">
              <a:rPr lang="en-US" altLang="ro-RO" sz="1000" smtClean="0">
                <a:solidFill>
                  <a:schemeClr val="tx1"/>
                </a:solidFill>
                <a:latin typeface="Arial Narrow" panose="020B0606020202030204" pitchFamily="34" charset="0"/>
              </a:rPr>
              <a:pPr>
                <a:spcBef>
                  <a:spcPct val="0"/>
                </a:spcBef>
                <a:buClrTx/>
                <a:buSzTx/>
                <a:buFontTx/>
                <a:buNone/>
              </a:pPr>
              <a:t>30</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7107" name="Rectangle 2"/>
          <p:cNvSpPr>
            <a:spLocks noGrp="1" noChangeArrowheads="1"/>
          </p:cNvSpPr>
          <p:nvPr>
            <p:ph type="title"/>
          </p:nvPr>
        </p:nvSpPr>
        <p:spPr/>
        <p:txBody>
          <a:bodyPr/>
          <a:lstStyle/>
          <a:p>
            <a:pPr eaLnBrk="1" hangingPunct="1"/>
            <a:r>
              <a:rPr lang="ro-RO" altLang="ro-RO" smtClean="0"/>
              <a:t>Indicii psihometrici (IV)</a:t>
            </a:r>
            <a:endParaRPr lang="en-US" altLang="ro-RO" smtClean="0"/>
          </a:p>
        </p:txBody>
      </p:sp>
      <p:sp>
        <p:nvSpPr>
          <p:cNvPr id="47108" name="Rectangle 3"/>
          <p:cNvSpPr>
            <a:spLocks noGrp="1" noChangeArrowheads="1"/>
          </p:cNvSpPr>
          <p:nvPr>
            <p:ph type="body" idx="1"/>
          </p:nvPr>
        </p:nvSpPr>
        <p:spPr/>
        <p:txBody>
          <a:bodyPr/>
          <a:lstStyle/>
          <a:p>
            <a:pPr algn="just" eaLnBrk="1" hangingPunct="1"/>
            <a:endParaRPr lang="ro-RO" altLang="ro-RO" sz="1400" dirty="0" smtClean="0">
              <a:latin typeface="Trebuchet MS" panose="020B0603020202020204" pitchFamily="34" charset="0"/>
            </a:endParaRPr>
          </a:p>
          <a:p>
            <a:pPr algn="just" eaLnBrk="1" hangingPunct="1"/>
            <a:r>
              <a:rPr lang="it-IT" altLang="ro-RO" sz="1600" dirty="0" err="1" smtClean="0">
                <a:latin typeface="Trebuchet MS" panose="020B0603020202020204" pitchFamily="34" charset="0"/>
              </a:rPr>
              <a:t>Utilitatea</a:t>
            </a:r>
            <a:r>
              <a:rPr lang="it-IT" altLang="ro-RO" sz="1600" dirty="0" smtClean="0">
                <a:latin typeface="Trebuchet MS" panose="020B0603020202020204" pitchFamily="34" charset="0"/>
              </a:rPr>
              <a:t> QOLI </a:t>
            </a:r>
            <a:r>
              <a:rPr lang="ro-RO" altLang="ro-RO" sz="1600" dirty="0" smtClean="0">
                <a:latin typeface="Trebuchet MS" panose="020B0603020202020204" pitchFamily="34" charset="0"/>
              </a:rPr>
              <a:t>î</a:t>
            </a:r>
            <a:r>
              <a:rPr lang="it-IT" altLang="ro-RO" sz="1600" dirty="0" smtClean="0">
                <a:latin typeface="Trebuchet MS" panose="020B0603020202020204" pitchFamily="34" charset="0"/>
              </a:rPr>
              <a:t>n </a:t>
            </a:r>
            <a:r>
              <a:rPr lang="it-IT" altLang="ro-RO" sz="1600" dirty="0" err="1" smtClean="0">
                <a:latin typeface="Trebuchet MS" panose="020B0603020202020204" pitchFamily="34" charset="0"/>
              </a:rPr>
              <a:t>tratament</a:t>
            </a:r>
            <a:r>
              <a:rPr lang="it-IT" altLang="ro-RO" sz="1600" dirty="0" smtClean="0">
                <a:latin typeface="Trebuchet MS" panose="020B0603020202020204" pitchFamily="34" charset="0"/>
              </a:rPr>
              <a:t> </a:t>
            </a:r>
            <a:endParaRPr lang="ro-RO" altLang="ro-RO" sz="1600" dirty="0" smtClean="0">
              <a:latin typeface="Trebuchet MS" panose="020B0603020202020204" pitchFamily="34" charset="0"/>
            </a:endParaRPr>
          </a:p>
          <a:p>
            <a:pPr lvl="1" algn="just" eaLnBrk="1" hangingPunct="1"/>
            <a:endParaRPr lang="ro-RO" altLang="ro-RO" sz="1400" dirty="0" smtClean="0"/>
          </a:p>
          <a:p>
            <a:pPr lvl="1" algn="just" eaLnBrk="1" hangingPunct="1"/>
            <a:r>
              <a:rPr lang="ro-RO" altLang="ro-RO" sz="1400" dirty="0" smtClean="0"/>
              <a:t>se referă la </a:t>
            </a:r>
            <a:r>
              <a:rPr lang="vi-VN" altLang="ro-RO" sz="1400" b="1" dirty="0" smtClean="0"/>
              <a:t>contribuția</a:t>
            </a:r>
            <a:r>
              <a:rPr lang="vi-VN" altLang="ro-RO" sz="1400" dirty="0" smtClean="0"/>
              <a:t> pe care</a:t>
            </a:r>
            <a:r>
              <a:rPr lang="ro-RO" altLang="ro-RO" sz="1400" dirty="0" smtClean="0"/>
              <a:t> </a:t>
            </a:r>
            <a:r>
              <a:rPr lang="vi-VN" altLang="ro-RO" sz="1400" dirty="0" smtClean="0"/>
              <a:t>o aduce acesta la obţinerea unor rezultate</a:t>
            </a:r>
            <a:r>
              <a:rPr lang="ro-RO" altLang="ro-RO" sz="1400" dirty="0" smtClean="0"/>
              <a:t> </a:t>
            </a:r>
            <a:r>
              <a:rPr lang="vi-VN" altLang="ro-RO" sz="1400" dirty="0" smtClean="0"/>
              <a:t>pozitive, în general prin faptul că înlesnește</a:t>
            </a:r>
            <a:r>
              <a:rPr lang="ro-RO" altLang="ro-RO" sz="1400" dirty="0" smtClean="0"/>
              <a:t> </a:t>
            </a:r>
            <a:r>
              <a:rPr lang="vi-VN" altLang="ro-RO" sz="1400" dirty="0" smtClean="0"/>
              <a:t>ușurinţa, eficienţa sau </a:t>
            </a:r>
            <a:r>
              <a:rPr lang="vi-VN" altLang="ro-RO" sz="1400" dirty="0" smtClean="0">
                <a:solidFill>
                  <a:srgbClr val="FF0000"/>
                </a:solidFill>
              </a:rPr>
              <a:t>acuratețea evaluării,</a:t>
            </a:r>
            <a:r>
              <a:rPr lang="ro-RO" altLang="ro-RO" sz="1400" dirty="0" smtClean="0">
                <a:solidFill>
                  <a:srgbClr val="FF0000"/>
                </a:solidFill>
              </a:rPr>
              <a:t> </a:t>
            </a:r>
            <a:r>
              <a:rPr lang="vi-VN" altLang="ro-RO" sz="1400" dirty="0" smtClean="0">
                <a:solidFill>
                  <a:srgbClr val="FF0000"/>
                </a:solidFill>
              </a:rPr>
              <a:t>planificării tratamentului și efectuării tratamentului</a:t>
            </a:r>
            <a:r>
              <a:rPr lang="ro-RO" altLang="ro-RO" sz="1400" dirty="0" smtClean="0">
                <a:solidFill>
                  <a:srgbClr val="FF0000"/>
                </a:solidFill>
              </a:rPr>
              <a:t> </a:t>
            </a:r>
            <a:r>
              <a:rPr lang="vi-VN" altLang="ro-RO" sz="1400" dirty="0" smtClean="0"/>
              <a:t>în sine (Hayes, Nelson și Jarrett,</a:t>
            </a:r>
            <a:r>
              <a:rPr lang="ro-RO" altLang="ro-RO" sz="1400" dirty="0" smtClean="0"/>
              <a:t> </a:t>
            </a:r>
            <a:r>
              <a:rPr lang="vi-VN" altLang="ro-RO" sz="1400" dirty="0" smtClean="0"/>
              <a:t>1987).</a:t>
            </a:r>
            <a:endParaRPr lang="ro-RO" altLang="ro-RO" sz="1400" dirty="0" smtClean="0"/>
          </a:p>
          <a:p>
            <a:pPr lvl="1" eaLnBrk="1" hangingPunct="1"/>
            <a:r>
              <a:rPr lang="ro-RO" altLang="ro-RO" sz="1400" dirty="0" smtClean="0"/>
              <a:t>u</a:t>
            </a:r>
            <a:r>
              <a:rPr lang="vi-VN" altLang="ro-RO" sz="1400" dirty="0" smtClean="0"/>
              <a:t>tilitatea variantei originale a</a:t>
            </a:r>
            <a:r>
              <a:rPr lang="ro-RO" altLang="ro-RO" sz="1400" dirty="0" smtClean="0"/>
              <a:t> </a:t>
            </a:r>
            <a:r>
              <a:rPr lang="vi-VN" altLang="ro-RO" sz="1400" dirty="0" smtClean="0"/>
              <a:t>QOLI a fost demonstrată în mod informal</a:t>
            </a:r>
            <a:r>
              <a:rPr lang="ro-RO" altLang="ro-RO" sz="1400" dirty="0" smtClean="0"/>
              <a:t> </a:t>
            </a:r>
            <a:r>
              <a:rPr lang="vi-VN" altLang="ro-RO" sz="1400" dirty="0" smtClean="0"/>
              <a:t>în rândul unui număr de </a:t>
            </a:r>
            <a:r>
              <a:rPr lang="vi-VN" altLang="ro-RO" sz="1400" b="1" dirty="0" smtClean="0"/>
              <a:t>281 clienți</a:t>
            </a:r>
            <a:r>
              <a:rPr lang="vi-VN" altLang="ro-RO" sz="1400" dirty="0" smtClean="0"/>
              <a:t>,</a:t>
            </a:r>
            <a:r>
              <a:rPr lang="ro-RO" altLang="ro-RO" sz="1400" dirty="0" smtClean="0"/>
              <a:t> </a:t>
            </a:r>
            <a:r>
              <a:rPr lang="vi-VN" altLang="ro-RO" sz="1400" dirty="0" smtClean="0"/>
              <a:t>internați sau trataţi în ambulatoriu în</a:t>
            </a:r>
            <a:r>
              <a:rPr lang="ro-RO" altLang="ro-RO" sz="1400" dirty="0" smtClean="0"/>
              <a:t> </a:t>
            </a:r>
            <a:r>
              <a:rPr lang="vi-VN" altLang="ro-RO" sz="1400" dirty="0" smtClean="0"/>
              <a:t>cinci clinici de specialitate (Frisch, 1992b)</a:t>
            </a:r>
            <a:r>
              <a:rPr lang="ro-RO" altLang="ro-RO" sz="1400" dirty="0" smtClean="0"/>
              <a:t> </a:t>
            </a:r>
            <a:r>
              <a:rPr lang="vi-VN" altLang="ro-RO" sz="1400" dirty="0" smtClean="0"/>
              <a:t>și în cadrul studiilor de caz prezentate de</a:t>
            </a:r>
            <a:r>
              <a:rPr lang="ro-RO" altLang="ro-RO" sz="1400" dirty="0" smtClean="0"/>
              <a:t> </a:t>
            </a:r>
            <a:r>
              <a:rPr lang="vi-VN" altLang="ro-RO" sz="1400" dirty="0" smtClean="0"/>
              <a:t>Kazdin (1993a) și Frisch (1992b).</a:t>
            </a:r>
            <a:endParaRPr lang="ro-RO" altLang="ro-RO" sz="1400" dirty="0" smtClean="0"/>
          </a:p>
          <a:p>
            <a:pPr lvl="1" eaLnBrk="1" hangingPunct="1"/>
            <a:endParaRPr lang="ro-RO" altLang="ro-RO" sz="1200" dirty="0" smtClean="0"/>
          </a:p>
          <a:p>
            <a:pPr lvl="1" eaLnBrk="1" hangingPunct="1"/>
            <a:endParaRPr lang="ro-RO" altLang="ro-RO" sz="1200" dirty="0" smtClean="0"/>
          </a:p>
          <a:p>
            <a:pPr lvl="1" eaLnBrk="1" hangingPunct="1"/>
            <a:endParaRPr lang="ro-RO" altLang="ro-RO" sz="1200" dirty="0" smtClean="0"/>
          </a:p>
          <a:p>
            <a:pPr lvl="1" eaLnBrk="1" hangingPunct="1"/>
            <a:endParaRPr lang="ro-RO" altLang="ro-RO" sz="1200" dirty="0" smtClean="0"/>
          </a:p>
          <a:p>
            <a:pPr lvl="1" eaLnBrk="1" hangingPunct="1"/>
            <a:endParaRPr lang="ro-RO" altLang="ro-RO" sz="1200" dirty="0" smtClean="0"/>
          </a:p>
          <a:p>
            <a:pPr lvl="1" eaLnBrk="1" hangingPunct="1"/>
            <a:endParaRPr lang="ro-RO" altLang="ro-RO" sz="1200" dirty="0" smtClean="0"/>
          </a:p>
          <a:p>
            <a:pPr lvl="1" eaLnBrk="1" hangingPunct="1"/>
            <a:endParaRPr lang="ro-RO" altLang="ro-RO" sz="1200" dirty="0" smtClean="0"/>
          </a:p>
          <a:p>
            <a:pPr lvl="1" eaLnBrk="1" hangingPunct="1">
              <a:buFont typeface="Wingdings 2" panose="05020102010507070707" pitchFamily="18" charset="2"/>
              <a:buNone/>
            </a:pPr>
            <a:endParaRPr lang="ro-RO" altLang="ro-RO" sz="1200" dirty="0" smtClean="0"/>
          </a:p>
        </p:txBody>
      </p:sp>
      <p:pic>
        <p:nvPicPr>
          <p:cNvPr id="2" name="Picture 1"/>
          <p:cNvPicPr>
            <a:picLocks noChangeAspect="1"/>
          </p:cNvPicPr>
          <p:nvPr/>
        </p:nvPicPr>
        <p:blipFill>
          <a:blip r:embed="rId2"/>
          <a:stretch>
            <a:fillRect/>
          </a:stretch>
        </p:blipFill>
        <p:spPr>
          <a:xfrm>
            <a:off x="3505200" y="3886200"/>
            <a:ext cx="2066334" cy="20716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E3960FF3-D6C5-4A92-A2AC-86D5D2AC916E}" type="slidenum">
              <a:rPr lang="en-US" altLang="ro-RO" sz="1000" smtClean="0">
                <a:solidFill>
                  <a:schemeClr val="tx1"/>
                </a:solidFill>
                <a:latin typeface="Arial Narrow" panose="020B0606020202030204" pitchFamily="34" charset="0"/>
              </a:rPr>
              <a:pPr>
                <a:spcBef>
                  <a:spcPct val="0"/>
                </a:spcBef>
                <a:buClrTx/>
                <a:buSzTx/>
                <a:buFontTx/>
                <a:buNone/>
              </a:pPr>
              <a:t>31</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8131" name="Rectangle 2"/>
          <p:cNvSpPr>
            <a:spLocks noGrp="1" noChangeArrowheads="1"/>
          </p:cNvSpPr>
          <p:nvPr>
            <p:ph type="title"/>
          </p:nvPr>
        </p:nvSpPr>
        <p:spPr/>
        <p:txBody>
          <a:bodyPr/>
          <a:lstStyle/>
          <a:p>
            <a:pPr eaLnBrk="1" hangingPunct="1"/>
            <a:r>
              <a:rPr lang="ro-RO" altLang="ro-RO" smtClean="0"/>
              <a:t>10. Administrarea, cotarea și interpretarea (I)</a:t>
            </a:r>
            <a:endParaRPr lang="en-US" altLang="ro-RO" smtClean="0"/>
          </a:p>
        </p:txBody>
      </p:sp>
      <p:sp>
        <p:nvSpPr>
          <p:cNvPr id="48132" name="Rectangle 3"/>
          <p:cNvSpPr>
            <a:spLocks noGrp="1" noChangeArrowheads="1"/>
          </p:cNvSpPr>
          <p:nvPr>
            <p:ph type="body" idx="1"/>
          </p:nvPr>
        </p:nvSpPr>
        <p:spPr>
          <a:xfrm>
            <a:off x="228600" y="1447800"/>
            <a:ext cx="4419600" cy="4876800"/>
          </a:xfrm>
        </p:spPr>
        <p:txBody>
          <a:bodyPr/>
          <a:lstStyle/>
          <a:p>
            <a:pPr algn="just" eaLnBrk="1" hangingPunct="1"/>
            <a:r>
              <a:rPr lang="en-US" altLang="ro-RO" sz="1600" dirty="0" err="1" smtClean="0">
                <a:latin typeface="Trebuchet MS" panose="020B0603020202020204" pitchFamily="34" charset="0"/>
              </a:rPr>
              <a:t>Administrarea</a:t>
            </a:r>
            <a:r>
              <a:rPr lang="en-US" altLang="ro-RO" sz="1600" dirty="0" smtClean="0">
                <a:latin typeface="Trebuchet MS" panose="020B0603020202020204" pitchFamily="34" charset="0"/>
              </a:rPr>
              <a:t> </a:t>
            </a:r>
            <a:r>
              <a:rPr lang="en-US" altLang="ro-RO" sz="1600" dirty="0" smtClean="0">
                <a:latin typeface="Trebuchet MS" panose="020B0603020202020204" pitchFamily="34" charset="0"/>
              </a:rPr>
              <a:t>QOLI</a:t>
            </a:r>
            <a:endParaRPr lang="ro-RO" altLang="ro-RO" sz="1600" dirty="0" smtClean="0">
              <a:latin typeface="Trebuchet MS" panose="020B0603020202020204" pitchFamily="34" charset="0"/>
            </a:endParaRPr>
          </a:p>
          <a:p>
            <a:pPr lvl="1" algn="just" eaLnBrk="1" hangingPunct="1"/>
            <a:r>
              <a:rPr lang="ro-RO" altLang="ro-RO" sz="1200" dirty="0" smtClean="0"/>
              <a:t>În administrarea QOLI trebuie luate în considerare: calificarea utilizatorului testului, asigurarea condițiilor de administrare, asigurarea confidențialității, respectarea standardelor etice și a surselor potențiale de invaliditate</a:t>
            </a:r>
          </a:p>
          <a:p>
            <a:pPr algn="just" eaLnBrk="1" hangingPunct="1"/>
            <a:r>
              <a:rPr lang="ro-RO" altLang="ro-RO" sz="1600" dirty="0" smtClean="0">
                <a:latin typeface="Trebuchet MS" panose="020B0603020202020204" pitchFamily="34" charset="0"/>
              </a:rPr>
              <a:t>Participanții potriviți pentru testare</a:t>
            </a:r>
          </a:p>
          <a:p>
            <a:pPr lvl="1" algn="just" eaLnBrk="1" hangingPunct="1"/>
            <a:r>
              <a:rPr lang="ro-RO" altLang="ro-RO" sz="1200" dirty="0" smtClean="0"/>
              <a:t>a fost validat pe grupuri de adulți (de 17 ani și mai mari) și solicită abilități de </a:t>
            </a:r>
            <a:r>
              <a:rPr lang="ro-RO" altLang="ro-RO" sz="1200" dirty="0" err="1" smtClean="0"/>
              <a:t>înţelegere</a:t>
            </a:r>
            <a:r>
              <a:rPr lang="ro-RO" altLang="ro-RO" sz="1200" dirty="0" smtClean="0"/>
              <a:t> a cuvântului scris corespunzătoare unui nivel de clasa a șasea sau mai înalt</a:t>
            </a:r>
          </a:p>
          <a:p>
            <a:pPr lvl="1" algn="just" eaLnBrk="1" hangingPunct="1"/>
            <a:r>
              <a:rPr lang="ro-RO" altLang="ro-RO" sz="1200" dirty="0" smtClean="0"/>
              <a:t>pentru acele persoane care nu pot să citească la acest nivel, inventarul poate fi administrat prin intermediul unui interviu</a:t>
            </a:r>
          </a:p>
          <a:p>
            <a:pPr algn="just" eaLnBrk="1" hangingPunct="1"/>
            <a:r>
              <a:rPr lang="pt-BR" altLang="ro-RO" sz="1600" dirty="0" smtClean="0">
                <a:latin typeface="Trebuchet MS" panose="020B0603020202020204" pitchFamily="34" charset="0"/>
              </a:rPr>
              <a:t>Cum se administrează testul QOLI</a:t>
            </a:r>
            <a:endParaRPr lang="ro-RO" altLang="ro-RO" sz="1600" dirty="0" smtClean="0">
              <a:latin typeface="Trebuchet MS" panose="020B0603020202020204" pitchFamily="34" charset="0"/>
            </a:endParaRPr>
          </a:p>
          <a:p>
            <a:pPr lvl="1" algn="just" eaLnBrk="1" hangingPunct="1"/>
            <a:r>
              <a:rPr lang="ro-RO" altLang="ro-RO" sz="1200" dirty="0" smtClean="0"/>
              <a:t>Completarea inventarului durează în jur de cinci minute și se poate efectua fie individual, fie în grup</a:t>
            </a:r>
          </a:p>
          <a:p>
            <a:pPr lvl="1" algn="just" eaLnBrk="1" hangingPunct="1"/>
            <a:r>
              <a:rPr lang="ro-RO" altLang="ro-RO" sz="1200" dirty="0" smtClean="0"/>
              <a:t>Acesta trebuie să încurajeze respondentul să răspundă la toate întrebările (excepție făcând itemul 26, pentru respondenții care nu au nicio rudă în viață).</a:t>
            </a:r>
          </a:p>
          <a:p>
            <a:pPr algn="just" eaLnBrk="1" hangingPunct="1"/>
            <a:endParaRPr lang="en-US" altLang="ro-RO" sz="1200" dirty="0" smtClean="0">
              <a:latin typeface="Trebuchet MS" panose="020B0603020202020204" pitchFamily="34" charset="0"/>
            </a:endParaRPr>
          </a:p>
        </p:txBody>
      </p:sp>
      <p:pic>
        <p:nvPicPr>
          <p:cNvPr id="2" name="Picture 1"/>
          <p:cNvPicPr>
            <a:picLocks noChangeAspect="1"/>
          </p:cNvPicPr>
          <p:nvPr/>
        </p:nvPicPr>
        <p:blipFill>
          <a:blip r:embed="rId2"/>
          <a:stretch>
            <a:fillRect/>
          </a:stretch>
        </p:blipFill>
        <p:spPr>
          <a:xfrm>
            <a:off x="5486400" y="2514600"/>
            <a:ext cx="2667000" cy="22721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690E802C-98B7-46D1-B482-82475F042D88}" type="slidenum">
              <a:rPr lang="en-US" altLang="ro-RO" sz="1000" smtClean="0">
                <a:solidFill>
                  <a:schemeClr val="tx1"/>
                </a:solidFill>
                <a:latin typeface="Arial Narrow" panose="020B0606020202030204" pitchFamily="34" charset="0"/>
              </a:rPr>
              <a:pPr>
                <a:spcBef>
                  <a:spcPct val="0"/>
                </a:spcBef>
                <a:buClrTx/>
                <a:buSzTx/>
                <a:buFontTx/>
                <a:buNone/>
              </a:pPr>
              <a:t>32</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49155" name="Rectangle 2"/>
          <p:cNvSpPr>
            <a:spLocks noGrp="1" noChangeArrowheads="1"/>
          </p:cNvSpPr>
          <p:nvPr>
            <p:ph type="title"/>
          </p:nvPr>
        </p:nvSpPr>
        <p:spPr/>
        <p:txBody>
          <a:bodyPr/>
          <a:lstStyle/>
          <a:p>
            <a:pPr eaLnBrk="1" hangingPunct="1"/>
            <a:r>
              <a:rPr lang="ro-RO" altLang="ro-RO" smtClean="0"/>
              <a:t>Administrarea, cotarea și interpretarea (II)</a:t>
            </a:r>
            <a:endParaRPr lang="en-US" altLang="ro-RO" smtClean="0"/>
          </a:p>
        </p:txBody>
      </p:sp>
      <p:sp>
        <p:nvSpPr>
          <p:cNvPr id="49156" name="Rectangle 3"/>
          <p:cNvSpPr>
            <a:spLocks noGrp="1" noChangeArrowheads="1"/>
          </p:cNvSpPr>
          <p:nvPr>
            <p:ph type="body" idx="1"/>
          </p:nvPr>
        </p:nvSpPr>
        <p:spPr>
          <a:xfrm>
            <a:off x="2286000" y="1447800"/>
            <a:ext cx="6629400" cy="4724400"/>
          </a:xfrm>
        </p:spPr>
        <p:txBody>
          <a:bodyPr/>
          <a:lstStyle/>
          <a:p>
            <a:pPr algn="just" eaLnBrk="1" hangingPunct="1">
              <a:defRPr/>
            </a:pPr>
            <a:r>
              <a:rPr lang="ro-RO" altLang="ro-RO" sz="1800" b="1" dirty="0" smtClean="0">
                <a:latin typeface="+mj-lt"/>
              </a:rPr>
              <a:t>U</a:t>
            </a:r>
            <a:r>
              <a:rPr lang="it-IT" altLang="ro-RO" sz="1800" b="1" dirty="0" smtClean="0">
                <a:latin typeface="+mj-lt"/>
              </a:rPr>
              <a:t>n model</a:t>
            </a:r>
            <a:r>
              <a:rPr lang="ro-RO" altLang="ro-RO" sz="1800" b="1" dirty="0" smtClean="0">
                <a:latin typeface="+mj-lt"/>
              </a:rPr>
              <a:t> </a:t>
            </a:r>
            <a:r>
              <a:rPr lang="it-IT" altLang="ro-RO" sz="1800" b="1" dirty="0" smtClean="0">
                <a:latin typeface="+mj-lt"/>
              </a:rPr>
              <a:t>de </a:t>
            </a:r>
            <a:r>
              <a:rPr lang="it-IT" altLang="ro-RO" sz="1800" b="1" dirty="0" err="1" smtClean="0">
                <a:latin typeface="+mj-lt"/>
              </a:rPr>
              <a:t>prezentare</a:t>
            </a:r>
            <a:r>
              <a:rPr lang="it-IT" altLang="ro-RO" sz="1800" b="1" dirty="0" smtClean="0">
                <a:latin typeface="+mj-lt"/>
              </a:rPr>
              <a:t> a QOLI</a:t>
            </a:r>
            <a:r>
              <a:rPr lang="ro-RO" altLang="ro-RO" sz="1800" b="1" dirty="0" smtClean="0">
                <a:latin typeface="+mj-lt"/>
              </a:rPr>
              <a:t>:</a:t>
            </a:r>
          </a:p>
          <a:p>
            <a:pPr algn="just" eaLnBrk="1" hangingPunct="1">
              <a:defRPr/>
            </a:pPr>
            <a:endParaRPr lang="ro-RO" altLang="ro-RO" sz="1400" i="1" dirty="0" smtClean="0">
              <a:latin typeface="+mj-lt"/>
            </a:endParaRPr>
          </a:p>
          <a:p>
            <a:pPr algn="just" eaLnBrk="1" hangingPunct="1">
              <a:defRPr/>
            </a:pPr>
            <a:r>
              <a:rPr lang="ro-RO" altLang="ro-RO" sz="1400" i="1" dirty="0" smtClean="0">
                <a:latin typeface="+mj-lt"/>
              </a:rPr>
              <a:t>Acest </a:t>
            </a:r>
            <a:r>
              <a:rPr lang="ro-RO" altLang="ro-RO" sz="1400" i="1" dirty="0" smtClean="0">
                <a:latin typeface="+mj-lt"/>
              </a:rPr>
              <a:t>chestionar evaluează nivelul general al fericirii sau al calității vieții dumneavoastră și poate fi foarte util în urmărirea progresului dumneavoastră în cadrul colaborării noastre. </a:t>
            </a:r>
            <a:endParaRPr lang="ro-RO" altLang="ro-RO" sz="1400" i="1" dirty="0" smtClean="0">
              <a:latin typeface="+mj-lt"/>
            </a:endParaRPr>
          </a:p>
          <a:p>
            <a:pPr algn="just" eaLnBrk="1" hangingPunct="1">
              <a:defRPr/>
            </a:pPr>
            <a:r>
              <a:rPr lang="ro-RO" altLang="ro-RO" sz="1400" i="1" dirty="0" smtClean="0">
                <a:latin typeface="+mj-lt"/>
              </a:rPr>
              <a:t>Aș </a:t>
            </a:r>
            <a:r>
              <a:rPr lang="ro-RO" altLang="ro-RO" sz="1400" i="1" dirty="0" smtClean="0">
                <a:latin typeface="+mj-lt"/>
              </a:rPr>
              <a:t>putea să vi-l aplic la începutul, în timpul și la sfârșitul acestei perioade de lucru pentru a urmări evoluția stării dumneavoastră de bine</a:t>
            </a:r>
            <a:r>
              <a:rPr lang="ro-RO" altLang="ro-RO" sz="1400" i="1" dirty="0" smtClean="0">
                <a:latin typeface="+mj-lt"/>
              </a:rPr>
              <a:t>.</a:t>
            </a:r>
          </a:p>
          <a:p>
            <a:pPr algn="just" eaLnBrk="1" hangingPunct="1">
              <a:defRPr/>
            </a:pPr>
            <a:r>
              <a:rPr lang="ro-RO" altLang="ro-RO" sz="1400" i="1" dirty="0" smtClean="0">
                <a:latin typeface="+mj-lt"/>
              </a:rPr>
              <a:t>Acest </a:t>
            </a:r>
            <a:r>
              <a:rPr lang="ro-RO" altLang="ro-RO" sz="1400" i="1" dirty="0" smtClean="0">
                <a:latin typeface="+mj-lt"/>
              </a:rPr>
              <a:t>instrument mă poate, de asemenea, ajuta să construiesc planul cel mai indicat de tratament pentru dumneavoastră, permițându-mi să apreciez cât de fericit(ă) sunteți, în comparație cu alți oameni, și să identific ariile care vă aduc fericire în viață, respectiv care sunt ariile marcate de nefericire. </a:t>
            </a:r>
            <a:endParaRPr lang="ro-RO" altLang="ro-RO" sz="1400" i="1" dirty="0" smtClean="0">
              <a:latin typeface="+mj-lt"/>
            </a:endParaRPr>
          </a:p>
          <a:p>
            <a:pPr algn="just" eaLnBrk="1" hangingPunct="1">
              <a:defRPr/>
            </a:pPr>
            <a:r>
              <a:rPr lang="ro-RO" altLang="ro-RO" sz="1400" i="1" dirty="0" smtClean="0">
                <a:latin typeface="+mj-lt"/>
              </a:rPr>
              <a:t>Cu </a:t>
            </a:r>
            <a:r>
              <a:rPr lang="ro-RO" altLang="ro-RO" sz="1400" i="1" dirty="0" smtClean="0">
                <a:latin typeface="+mj-lt"/>
              </a:rPr>
              <a:t>alte cuvinte, acest chestionar mă va ajută să vă iau „temperatura emoțională” și să verific cum stau lucrurile în viața dumneavoastră, în cele mai importante arii ale vieții. </a:t>
            </a:r>
            <a:r>
              <a:rPr lang="ro-RO" altLang="ro-RO" sz="1400" i="1" dirty="0" smtClean="0">
                <a:latin typeface="+mj-lt"/>
              </a:rPr>
              <a:t>Este important să vă alocați timpul necesar pentru completarea chestionarului și să fiți cât se poate de deschis(ă) și de onest(ă). Acest lucru îmi va pune la dispoziție rezultate și detalii acurate, de care am nevoie pentru a vă putea ajuta cât mai mult și cât mai repede cu putință.</a:t>
            </a:r>
          </a:p>
          <a:p>
            <a:pPr lvl="1" algn="just" eaLnBrk="1" hangingPunct="1">
              <a:defRPr/>
            </a:pPr>
            <a:endParaRPr lang="ro-RO" altLang="ro-RO" sz="1800" dirty="0" smtClean="0"/>
          </a:p>
        </p:txBody>
      </p:sp>
      <p:pic>
        <p:nvPicPr>
          <p:cNvPr id="2" name="Picture 1"/>
          <p:cNvPicPr>
            <a:picLocks noChangeAspect="1"/>
          </p:cNvPicPr>
          <p:nvPr/>
        </p:nvPicPr>
        <p:blipFill>
          <a:blip r:embed="rId2"/>
          <a:stretch>
            <a:fillRect/>
          </a:stretch>
        </p:blipFill>
        <p:spPr>
          <a:xfrm>
            <a:off x="457200" y="1981200"/>
            <a:ext cx="1699953" cy="38957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5E61C1A9-F1D8-4B61-AF7C-24DB9C3B29FC}" type="slidenum">
              <a:rPr lang="en-US" altLang="ro-RO" sz="1000" smtClean="0">
                <a:solidFill>
                  <a:schemeClr val="tx1"/>
                </a:solidFill>
                <a:latin typeface="Arial Narrow" panose="020B0606020202030204" pitchFamily="34" charset="0"/>
              </a:rPr>
              <a:pPr>
                <a:spcBef>
                  <a:spcPct val="0"/>
                </a:spcBef>
                <a:buClrTx/>
                <a:buSzTx/>
                <a:buFontTx/>
                <a:buNone/>
              </a:pPr>
              <a:t>33</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0179" name="Rectangle 2"/>
          <p:cNvSpPr>
            <a:spLocks noGrp="1" noChangeArrowheads="1"/>
          </p:cNvSpPr>
          <p:nvPr>
            <p:ph type="title"/>
          </p:nvPr>
        </p:nvSpPr>
        <p:spPr/>
        <p:txBody>
          <a:bodyPr/>
          <a:lstStyle/>
          <a:p>
            <a:pPr eaLnBrk="1" hangingPunct="1"/>
            <a:r>
              <a:rPr lang="ro-RO" altLang="ro-RO" smtClean="0"/>
              <a:t>Administrarea, cotarea și interpretarea (III)</a:t>
            </a:r>
            <a:endParaRPr lang="en-US" altLang="ro-RO" smtClean="0"/>
          </a:p>
        </p:txBody>
      </p:sp>
      <p:sp>
        <p:nvSpPr>
          <p:cNvPr id="50180" name="Rectangle 3"/>
          <p:cNvSpPr>
            <a:spLocks noGrp="1" noChangeArrowheads="1"/>
          </p:cNvSpPr>
          <p:nvPr>
            <p:ph type="body" idx="1"/>
          </p:nvPr>
        </p:nvSpPr>
        <p:spPr>
          <a:xfrm>
            <a:off x="228600" y="1447800"/>
            <a:ext cx="8686800" cy="4953000"/>
          </a:xfrm>
        </p:spPr>
        <p:txBody>
          <a:bodyPr/>
          <a:lstStyle/>
          <a:p>
            <a:pPr marL="762000" lvl="1" indent="-304800" eaLnBrk="1" hangingPunct="1">
              <a:defRPr/>
            </a:pPr>
            <a:endParaRPr lang="ro-RO" altLang="ro-RO" sz="1200" dirty="0" smtClean="0"/>
          </a:p>
          <a:p>
            <a:pPr marL="381000" indent="-381000" eaLnBrk="1" hangingPunct="1">
              <a:defRPr/>
            </a:pPr>
            <a:r>
              <a:rPr lang="ro-RO" altLang="ro-RO" sz="1800" b="1" dirty="0" err="1" smtClean="0">
                <a:latin typeface="Trebuchet MS" panose="020B0603020202020204" pitchFamily="34" charset="0"/>
              </a:rPr>
              <a:t>Scorarea</a:t>
            </a:r>
            <a:r>
              <a:rPr lang="ro-RO" altLang="ro-RO" sz="1800" b="1" dirty="0" smtClean="0">
                <a:latin typeface="Trebuchet MS" panose="020B0603020202020204" pitchFamily="34" charset="0"/>
              </a:rPr>
              <a:t> QOLI</a:t>
            </a:r>
          </a:p>
          <a:p>
            <a:pPr marL="838200" lvl="1" indent="-381000" eaLnBrk="1" hangingPunct="1">
              <a:defRPr/>
            </a:pPr>
            <a:endParaRPr lang="ro-RO" altLang="ro-RO" sz="1400" b="1" dirty="0" smtClean="0"/>
          </a:p>
          <a:p>
            <a:pPr marL="838200" lvl="1" indent="-381000" eaLnBrk="1" hangingPunct="1">
              <a:defRPr/>
            </a:pPr>
            <a:r>
              <a:rPr lang="ro-RO" altLang="ro-RO" sz="1400" b="1" dirty="0" smtClean="0"/>
              <a:t>Invalidarea</a:t>
            </a:r>
            <a:r>
              <a:rPr lang="ro-RO" altLang="ro-RO" sz="1200" b="1" dirty="0" smtClean="0"/>
              <a:t> </a:t>
            </a:r>
            <a:r>
              <a:rPr lang="ro-RO" altLang="ro-RO" sz="1200" b="1" dirty="0" smtClean="0"/>
              <a:t>testului</a:t>
            </a:r>
          </a:p>
          <a:p>
            <a:pPr marL="1295400" lvl="2" indent="-381000" eaLnBrk="1" hangingPunct="1">
              <a:defRPr/>
            </a:pPr>
            <a:r>
              <a:rPr lang="ro-RO" altLang="ro-RO" sz="1200" dirty="0" smtClean="0"/>
              <a:t>QOLI nu </a:t>
            </a:r>
            <a:r>
              <a:rPr lang="ro-RO" altLang="ro-RO" sz="1200" dirty="0" err="1" smtClean="0"/>
              <a:t>conţine</a:t>
            </a:r>
            <a:r>
              <a:rPr lang="ro-RO" altLang="ro-RO" sz="1200" dirty="0" smtClean="0"/>
              <a:t> nicio </a:t>
            </a:r>
            <a:r>
              <a:rPr lang="ro-RO" altLang="ro-RO" sz="1200" dirty="0" err="1" smtClean="0"/>
              <a:t>subscală</a:t>
            </a:r>
            <a:r>
              <a:rPr lang="ro-RO" altLang="ro-RO" sz="1200" dirty="0" smtClean="0"/>
              <a:t> care să măsoare atitudinile problematice în </a:t>
            </a:r>
            <a:r>
              <a:rPr lang="ro-RO" altLang="ro-RO" sz="1200" dirty="0" err="1" smtClean="0"/>
              <a:t>situaţii</a:t>
            </a:r>
            <a:r>
              <a:rPr lang="ro-RO" altLang="ro-RO" sz="1200" dirty="0" smtClean="0"/>
              <a:t> de testare, comparativ cu alte instrumente de evaluare</a:t>
            </a:r>
          </a:p>
          <a:p>
            <a:pPr marL="1295400" lvl="2" indent="-381000" eaLnBrk="1" hangingPunct="1">
              <a:defRPr/>
            </a:pPr>
            <a:r>
              <a:rPr lang="ro-RO" altLang="ro-RO" sz="1200" dirty="0" smtClean="0"/>
              <a:t>Dacă nu au fost completate secțiunile Importanță sau/și Satisfacție pentru două sau mai multe arii ale vieții, rezultatele chestionarului sunt considerate invalide.</a:t>
            </a:r>
          </a:p>
          <a:p>
            <a:pPr marL="1295400" lvl="2" indent="-381000" eaLnBrk="1" hangingPunct="1">
              <a:defRPr/>
            </a:pPr>
            <a:r>
              <a:rPr lang="ro-RO" altLang="ro-RO" sz="1200" dirty="0" smtClean="0"/>
              <a:t>Întrebând examinatul care este motivul pentru care a omis anumiți itemi și adresând întrebările a doua oară, examinatorul poate de multe ori înregistra un răspuns complet și un test valid</a:t>
            </a:r>
          </a:p>
          <a:p>
            <a:pPr marL="838200" lvl="1" indent="-381000" eaLnBrk="1" hangingPunct="1">
              <a:defRPr/>
            </a:pPr>
            <a:r>
              <a:rPr lang="ro-RO" altLang="ro-RO" sz="1400" b="1" dirty="0"/>
              <a:t>Calcularea scorurilor brute QOLI</a:t>
            </a:r>
          </a:p>
          <a:p>
            <a:pPr lvl="2">
              <a:defRPr/>
            </a:pPr>
            <a:r>
              <a:rPr lang="ro-RO" sz="1200" dirty="0"/>
              <a:t>Include </a:t>
            </a:r>
            <a:r>
              <a:rPr lang="en-GB" sz="1200" dirty="0"/>
              <a:t>un </a:t>
            </a:r>
            <a:r>
              <a:rPr lang="en-GB" sz="1200" dirty="0" err="1"/>
              <a:t>scor</a:t>
            </a:r>
            <a:r>
              <a:rPr lang="en-GB" sz="1200" dirty="0"/>
              <a:t> total brut al </a:t>
            </a:r>
            <a:r>
              <a:rPr lang="en-GB" sz="1200" dirty="0" err="1"/>
              <a:t>satisfacției</a:t>
            </a:r>
            <a:r>
              <a:rPr lang="ro-RO" sz="1200" dirty="0"/>
              <a:t> </a:t>
            </a:r>
            <a:r>
              <a:rPr lang="it-IT" sz="1200" dirty="0"/>
              <a:t>cu </a:t>
            </a:r>
            <a:r>
              <a:rPr lang="it-IT" sz="1200" dirty="0" err="1"/>
              <a:t>viața</a:t>
            </a:r>
            <a:r>
              <a:rPr lang="it-IT" sz="1200" dirty="0"/>
              <a:t> </a:t>
            </a:r>
            <a:r>
              <a:rPr lang="it-IT" sz="1200" dirty="0" err="1"/>
              <a:t>și</a:t>
            </a:r>
            <a:r>
              <a:rPr lang="it-IT" sz="1200" dirty="0"/>
              <a:t> </a:t>
            </a:r>
            <a:r>
              <a:rPr lang="it-IT" sz="1200" dirty="0" err="1"/>
              <a:t>scoruri</a:t>
            </a:r>
            <a:r>
              <a:rPr lang="it-IT" sz="1200" dirty="0"/>
              <a:t> la </a:t>
            </a:r>
            <a:r>
              <a:rPr lang="it-IT" sz="1200" dirty="0" err="1"/>
              <a:t>Satisfacția</a:t>
            </a:r>
            <a:r>
              <a:rPr lang="it-IT" sz="1200" dirty="0"/>
              <a:t> </a:t>
            </a:r>
            <a:r>
              <a:rPr lang="it-IT" sz="1200" dirty="0" err="1"/>
              <a:t>ponderată</a:t>
            </a:r>
            <a:r>
              <a:rPr lang="ro-RO" sz="1200" dirty="0"/>
              <a:t> </a:t>
            </a:r>
            <a:r>
              <a:rPr lang="it-IT" sz="1200" dirty="0"/>
              <a:t>cu 16 arii individuale </a:t>
            </a:r>
            <a:r>
              <a:rPr lang="it-IT" sz="1200" dirty="0" err="1"/>
              <a:t>ale</a:t>
            </a:r>
            <a:r>
              <a:rPr lang="it-IT" sz="1200" dirty="0"/>
              <a:t> </a:t>
            </a:r>
            <a:r>
              <a:rPr lang="it-IT" sz="1200" dirty="0" err="1"/>
              <a:t>vieții</a:t>
            </a:r>
            <a:r>
              <a:rPr lang="it-IT" sz="1200" dirty="0"/>
              <a:t> </a:t>
            </a:r>
            <a:endParaRPr lang="ro-RO" sz="1200" dirty="0"/>
          </a:p>
          <a:p>
            <a:pPr lvl="2">
              <a:defRPr/>
            </a:pPr>
            <a:r>
              <a:rPr lang="ro-RO" sz="1200" dirty="0"/>
              <a:t>s</a:t>
            </a:r>
            <a:r>
              <a:rPr lang="it-IT" sz="1200" dirty="0" err="1"/>
              <a:t>corurile</a:t>
            </a:r>
            <a:r>
              <a:rPr lang="ro-RO" sz="1200" dirty="0"/>
              <a:t> </a:t>
            </a:r>
            <a:r>
              <a:rPr lang="en-GB" sz="1200" dirty="0"/>
              <a:t>la </a:t>
            </a:r>
            <a:r>
              <a:rPr lang="en-GB" sz="1200" b="1" dirty="0" err="1"/>
              <a:t>Satisfacția</a:t>
            </a:r>
            <a:r>
              <a:rPr lang="en-GB" sz="1200" b="1" dirty="0"/>
              <a:t> </a:t>
            </a:r>
            <a:r>
              <a:rPr lang="en-GB" sz="1200" b="1" dirty="0" err="1"/>
              <a:t>ponderată</a:t>
            </a:r>
            <a:r>
              <a:rPr lang="en-GB" sz="1200" b="1" dirty="0"/>
              <a:t> </a:t>
            </a:r>
            <a:r>
              <a:rPr lang="en-GB" sz="1200" dirty="0"/>
              <a:t>se </a:t>
            </a:r>
            <a:r>
              <a:rPr lang="en-GB" sz="1200" dirty="0" err="1"/>
              <a:t>obțin</a:t>
            </a:r>
            <a:r>
              <a:rPr lang="en-GB" sz="1200" dirty="0"/>
              <a:t> </a:t>
            </a:r>
            <a:r>
              <a:rPr lang="en-GB" sz="1200" dirty="0" err="1"/>
              <a:t>prin</a:t>
            </a:r>
            <a:r>
              <a:rPr lang="ro-RO" sz="1200" dirty="0"/>
              <a:t> </a:t>
            </a:r>
            <a:r>
              <a:rPr lang="it-IT" sz="1200" dirty="0" err="1"/>
              <a:t>înmulțirea</a:t>
            </a:r>
            <a:r>
              <a:rPr lang="it-IT" sz="1200" dirty="0"/>
              <a:t> </a:t>
            </a:r>
            <a:r>
              <a:rPr lang="it-IT" sz="1200" dirty="0" err="1"/>
              <a:t>scorului</a:t>
            </a:r>
            <a:r>
              <a:rPr lang="it-IT" sz="1200" dirty="0"/>
              <a:t> la </a:t>
            </a:r>
            <a:r>
              <a:rPr lang="it-IT" sz="1200" b="1" dirty="0" err="1"/>
              <a:t>Importanţa</a:t>
            </a:r>
            <a:r>
              <a:rPr lang="it-IT" sz="1200" dirty="0"/>
              <a:t> </a:t>
            </a:r>
            <a:r>
              <a:rPr lang="it-IT" sz="1200" dirty="0" err="1"/>
              <a:t>unei</a:t>
            </a:r>
            <a:r>
              <a:rPr lang="ro-RO" sz="1200" dirty="0"/>
              <a:t> </a:t>
            </a:r>
            <a:r>
              <a:rPr lang="en-GB" sz="1200" dirty="0" err="1"/>
              <a:t>arii</a:t>
            </a:r>
            <a:r>
              <a:rPr lang="en-GB" sz="1200" dirty="0"/>
              <a:t> cu </a:t>
            </a:r>
            <a:r>
              <a:rPr lang="en-GB" sz="1200" dirty="0" err="1"/>
              <a:t>scorul</a:t>
            </a:r>
            <a:r>
              <a:rPr lang="en-GB" sz="1200" dirty="0"/>
              <a:t> la </a:t>
            </a:r>
            <a:r>
              <a:rPr lang="en-GB" sz="1200" dirty="0" err="1"/>
              <a:t>Satisfacţia</a:t>
            </a:r>
            <a:r>
              <a:rPr lang="en-GB" sz="1200" dirty="0"/>
              <a:t> cu </a:t>
            </a:r>
            <a:r>
              <a:rPr lang="en-GB" sz="1200" dirty="0" err="1"/>
              <a:t>aceeași</a:t>
            </a:r>
            <a:r>
              <a:rPr lang="en-GB" sz="1200" dirty="0"/>
              <a:t> </a:t>
            </a:r>
            <a:r>
              <a:rPr lang="en-GB" sz="1200" dirty="0" err="1"/>
              <a:t>arie</a:t>
            </a:r>
            <a:endParaRPr lang="ro-RO" sz="1200" dirty="0"/>
          </a:p>
          <a:p>
            <a:pPr lvl="2">
              <a:defRPr/>
            </a:pPr>
            <a:r>
              <a:rPr lang="ro-RO" altLang="ro-RO" sz="1200" dirty="0"/>
              <a:t>scorul brut QOLI reprezintă media scorurilor la Satisfacția ponderată cu ariile vieții, excluzând ariile evaluate ca fiind neimportante</a:t>
            </a:r>
            <a:endParaRPr lang="ro-RO" altLang="ro-RO"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AB69A4F0-2B48-45D5-B22B-21B28F4B45F3}" type="slidenum">
              <a:rPr lang="en-US" altLang="ro-RO" sz="1000" smtClean="0">
                <a:solidFill>
                  <a:schemeClr val="tx1"/>
                </a:solidFill>
                <a:latin typeface="Arial Narrow" panose="020B0606020202030204" pitchFamily="34" charset="0"/>
              </a:rPr>
              <a:pPr>
                <a:spcBef>
                  <a:spcPct val="0"/>
                </a:spcBef>
                <a:buClrTx/>
                <a:buSzTx/>
                <a:buFontTx/>
                <a:buNone/>
              </a:pPr>
              <a:t>34</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1203" name="Rectangle 2"/>
          <p:cNvSpPr>
            <a:spLocks noGrp="1" noChangeArrowheads="1"/>
          </p:cNvSpPr>
          <p:nvPr>
            <p:ph type="title"/>
          </p:nvPr>
        </p:nvSpPr>
        <p:spPr/>
        <p:txBody>
          <a:bodyPr/>
          <a:lstStyle/>
          <a:p>
            <a:pPr eaLnBrk="1" hangingPunct="1"/>
            <a:r>
              <a:rPr lang="ro-RO" altLang="ro-RO" smtClean="0"/>
              <a:t>Administrarea, cotarea și interpretarea (IV)</a:t>
            </a:r>
            <a:endParaRPr lang="en-US" altLang="ro-RO" smtClean="0"/>
          </a:p>
        </p:txBody>
      </p:sp>
      <p:sp>
        <p:nvSpPr>
          <p:cNvPr id="51204" name="Rectangle 3"/>
          <p:cNvSpPr>
            <a:spLocks noGrp="1" noChangeArrowheads="1"/>
          </p:cNvSpPr>
          <p:nvPr>
            <p:ph type="body" idx="1"/>
          </p:nvPr>
        </p:nvSpPr>
        <p:spPr>
          <a:xfrm>
            <a:off x="228600" y="1295400"/>
            <a:ext cx="8686800" cy="5029200"/>
          </a:xfrm>
        </p:spPr>
        <p:txBody>
          <a:bodyPr/>
          <a:lstStyle/>
          <a:p>
            <a:pPr algn="just" eaLnBrk="1" hangingPunct="1"/>
            <a:endParaRPr lang="ro-RO" altLang="ro-RO" sz="1400" dirty="0" smtClean="0">
              <a:latin typeface="Trebuchet MS" panose="020B0603020202020204" pitchFamily="34" charset="0"/>
            </a:endParaRPr>
          </a:p>
          <a:p>
            <a:pPr algn="just" eaLnBrk="1" hangingPunct="1"/>
            <a:r>
              <a:rPr lang="ro-RO" altLang="ro-RO" sz="1400" dirty="0" err="1" smtClean="0">
                <a:latin typeface="Trebuchet MS" panose="020B0603020202020204" pitchFamily="34" charset="0"/>
              </a:rPr>
              <a:t>Scorarea</a:t>
            </a:r>
            <a:r>
              <a:rPr lang="ro-RO" altLang="ro-RO" sz="1400" dirty="0" smtClean="0">
                <a:latin typeface="Trebuchet MS" panose="020B0603020202020204" pitchFamily="34" charset="0"/>
              </a:rPr>
              <a:t> </a:t>
            </a:r>
            <a:r>
              <a:rPr lang="ro-RO" altLang="ro-RO" sz="1400" dirty="0" smtClean="0">
                <a:latin typeface="Trebuchet MS" panose="020B0603020202020204" pitchFamily="34" charset="0"/>
              </a:rPr>
              <a:t>manuală a QOLI</a:t>
            </a:r>
          </a:p>
          <a:p>
            <a:pPr lvl="1" algn="just" eaLnBrk="1" hangingPunct="1"/>
            <a:r>
              <a:rPr lang="ro-RO" altLang="ro-RO" sz="1200" b="1" dirty="0" smtClean="0"/>
              <a:t>Pasul 1: </a:t>
            </a:r>
            <a:r>
              <a:rPr lang="ro-RO" altLang="ro-RO" sz="1200" dirty="0" err="1" smtClean="0"/>
              <a:t>Copiaţi</a:t>
            </a:r>
            <a:r>
              <a:rPr lang="ro-RO" altLang="ro-RO" sz="1200" dirty="0" smtClean="0"/>
              <a:t> scorurile respondentului la </a:t>
            </a:r>
            <a:r>
              <a:rPr lang="ro-RO" altLang="ro-RO" sz="1200" dirty="0" err="1" smtClean="0"/>
              <a:t>Importanţă</a:t>
            </a:r>
            <a:r>
              <a:rPr lang="ro-RO" altLang="ro-RO" sz="1200" dirty="0" smtClean="0"/>
              <a:t> și Satisfacţie pentru fiecare dintre cele 16 arii ale vieții în coloanele corespunzătoare.</a:t>
            </a:r>
          </a:p>
          <a:p>
            <a:pPr lvl="1" algn="just" eaLnBrk="1" hangingPunct="1"/>
            <a:r>
              <a:rPr lang="en-US" altLang="ro-RO" sz="1200" b="1" dirty="0" err="1" smtClean="0"/>
              <a:t>Pasul</a:t>
            </a:r>
            <a:r>
              <a:rPr lang="en-US" altLang="ro-RO" sz="1200" b="1" dirty="0" smtClean="0"/>
              <a:t> 2: </a:t>
            </a:r>
            <a:r>
              <a:rPr lang="en-US" altLang="ro-RO" sz="1200" dirty="0" err="1" smtClean="0"/>
              <a:t>Pentru</a:t>
            </a:r>
            <a:r>
              <a:rPr lang="en-US" altLang="ro-RO" sz="1200" dirty="0" smtClean="0"/>
              <a:t> </a:t>
            </a:r>
            <a:r>
              <a:rPr lang="en-US" altLang="ro-RO" sz="1200" dirty="0" err="1" smtClean="0"/>
              <a:t>ariile</a:t>
            </a:r>
            <a:r>
              <a:rPr lang="en-US" altLang="ro-RO" sz="1200" dirty="0" smtClean="0"/>
              <a:t> </a:t>
            </a:r>
            <a:r>
              <a:rPr lang="en-US" altLang="ro-RO" sz="1200" dirty="0" err="1" smtClean="0"/>
              <a:t>vieţii</a:t>
            </a:r>
            <a:r>
              <a:rPr lang="en-US" altLang="ro-RO" sz="1200" dirty="0" smtClean="0"/>
              <a:t> </a:t>
            </a:r>
            <a:r>
              <a:rPr lang="en-US" altLang="ro-RO" sz="1200" dirty="0" err="1" smtClean="0"/>
              <a:t>în</a:t>
            </a:r>
            <a:r>
              <a:rPr lang="en-US" altLang="ro-RO" sz="1200" dirty="0" smtClean="0"/>
              <a:t> </a:t>
            </a:r>
            <a:r>
              <a:rPr lang="en-US" altLang="ro-RO" sz="1200" dirty="0" err="1" smtClean="0"/>
              <a:t>dreptul</a:t>
            </a:r>
            <a:r>
              <a:rPr lang="ro-RO" altLang="ro-RO" sz="1200" dirty="0" smtClean="0"/>
              <a:t> </a:t>
            </a:r>
            <a:r>
              <a:rPr lang="en-US" altLang="ro-RO" sz="1200" dirty="0" err="1" smtClean="0"/>
              <a:t>cărora</a:t>
            </a:r>
            <a:r>
              <a:rPr lang="en-US" altLang="ro-RO" sz="1200" dirty="0" smtClean="0"/>
              <a:t> </a:t>
            </a:r>
            <a:r>
              <a:rPr lang="en-US" altLang="ro-RO" sz="1200" dirty="0" err="1" smtClean="0"/>
              <a:t>ați</a:t>
            </a:r>
            <a:r>
              <a:rPr lang="en-US" altLang="ro-RO" sz="1200" dirty="0" smtClean="0"/>
              <a:t> </a:t>
            </a:r>
            <a:r>
              <a:rPr lang="en-US" altLang="ro-RO" sz="1200" dirty="0" err="1" smtClean="0"/>
              <a:t>trecut</a:t>
            </a:r>
            <a:r>
              <a:rPr lang="en-US" altLang="ro-RO" sz="1200" dirty="0" smtClean="0"/>
              <a:t> X </a:t>
            </a:r>
            <a:r>
              <a:rPr lang="en-US" altLang="ro-RO" sz="1200" dirty="0" err="1" smtClean="0"/>
              <a:t>în</a:t>
            </a:r>
            <a:r>
              <a:rPr lang="en-US" altLang="ro-RO" sz="1200" dirty="0" smtClean="0"/>
              <a:t> </a:t>
            </a:r>
            <a:r>
              <a:rPr lang="en-US" altLang="ro-RO" sz="1200" dirty="0" err="1" smtClean="0"/>
              <a:t>coloana</a:t>
            </a:r>
            <a:r>
              <a:rPr lang="en-US" altLang="ro-RO" sz="1200" dirty="0" smtClean="0"/>
              <a:t> </a:t>
            </a:r>
            <a:r>
              <a:rPr lang="en-US" altLang="ro-RO" sz="1200" dirty="0" err="1" smtClean="0"/>
              <a:t>Importanță</a:t>
            </a:r>
            <a:r>
              <a:rPr lang="ro-RO" altLang="ro-RO" sz="1200" dirty="0" smtClean="0"/>
              <a:t> </a:t>
            </a:r>
            <a:r>
              <a:rPr lang="en-US" altLang="ro-RO" sz="1200" dirty="0" err="1" smtClean="0"/>
              <a:t>sau</a:t>
            </a:r>
            <a:r>
              <a:rPr lang="en-US" altLang="ro-RO" sz="1200" dirty="0" smtClean="0"/>
              <a:t> </a:t>
            </a:r>
            <a:r>
              <a:rPr lang="en-US" altLang="ro-RO" sz="1200" dirty="0" err="1" smtClean="0"/>
              <a:t>Satisfacție</a:t>
            </a:r>
            <a:r>
              <a:rPr lang="en-US" altLang="ro-RO" sz="1200" dirty="0" smtClean="0"/>
              <a:t> </a:t>
            </a:r>
            <a:r>
              <a:rPr lang="en-US" altLang="ro-RO" sz="1200" dirty="0" err="1" smtClean="0"/>
              <a:t>sau</a:t>
            </a:r>
            <a:r>
              <a:rPr lang="en-US" altLang="ro-RO" sz="1200" dirty="0" smtClean="0"/>
              <a:t> </a:t>
            </a:r>
            <a:r>
              <a:rPr lang="en-US" altLang="ro-RO" sz="1200" dirty="0" err="1" smtClean="0"/>
              <a:t>în</a:t>
            </a:r>
            <a:r>
              <a:rPr lang="en-US" altLang="ro-RO" sz="1200" dirty="0" smtClean="0"/>
              <a:t> </a:t>
            </a:r>
            <a:r>
              <a:rPr lang="en-US" altLang="ro-RO" sz="1200" dirty="0" err="1" smtClean="0"/>
              <a:t>ambele</a:t>
            </a:r>
            <a:r>
              <a:rPr lang="en-US" altLang="ro-RO" sz="1200" dirty="0" smtClean="0"/>
              <a:t>, </a:t>
            </a:r>
            <a:r>
              <a:rPr lang="en-US" altLang="ro-RO" sz="1200" dirty="0" err="1" smtClean="0"/>
              <a:t>puneți</a:t>
            </a:r>
            <a:r>
              <a:rPr lang="en-US" altLang="ro-RO" sz="1200" dirty="0" smtClean="0"/>
              <a:t> un X </a:t>
            </a:r>
            <a:r>
              <a:rPr lang="en-US" altLang="ro-RO" sz="1200" dirty="0" err="1" smtClean="0"/>
              <a:t>și</a:t>
            </a:r>
            <a:r>
              <a:rPr lang="ro-RO" altLang="ro-RO" sz="1200" dirty="0" smtClean="0"/>
              <a:t> </a:t>
            </a:r>
            <a:r>
              <a:rPr lang="en-US" altLang="ro-RO" sz="1200" dirty="0" err="1" smtClean="0"/>
              <a:t>în</a:t>
            </a:r>
            <a:r>
              <a:rPr lang="en-US" altLang="ro-RO" sz="1200" dirty="0" smtClean="0"/>
              <a:t> </a:t>
            </a:r>
            <a:r>
              <a:rPr lang="en-US" altLang="ro-RO" sz="1200" dirty="0" err="1" smtClean="0"/>
              <a:t>coloana</a:t>
            </a:r>
            <a:r>
              <a:rPr lang="en-US" altLang="ro-RO" sz="1200" dirty="0" smtClean="0"/>
              <a:t> </a:t>
            </a:r>
            <a:r>
              <a:rPr lang="en-US" altLang="ro-RO" sz="1200" dirty="0" err="1" smtClean="0"/>
              <a:t>Satisfacţie</a:t>
            </a:r>
            <a:r>
              <a:rPr lang="en-US" altLang="ro-RO" sz="1200" dirty="0" smtClean="0"/>
              <a:t> </a:t>
            </a:r>
            <a:r>
              <a:rPr lang="en-US" altLang="ro-RO" sz="1200" dirty="0" err="1" smtClean="0"/>
              <a:t>ponderată</a:t>
            </a:r>
            <a:r>
              <a:rPr lang="en-US" altLang="ro-RO" sz="1200" dirty="0" smtClean="0"/>
              <a:t>.</a:t>
            </a:r>
            <a:r>
              <a:rPr lang="ro-RO" altLang="ro-RO" sz="1200" dirty="0" smtClean="0"/>
              <a:t> Verificați validitatea testului.</a:t>
            </a:r>
          </a:p>
          <a:p>
            <a:pPr lvl="1" algn="just" eaLnBrk="1" hangingPunct="1"/>
            <a:r>
              <a:rPr lang="en-US" altLang="ro-RO" sz="1200" b="1" dirty="0" err="1" smtClean="0"/>
              <a:t>Pasul</a:t>
            </a:r>
            <a:r>
              <a:rPr lang="en-US" altLang="ro-RO" sz="1200" b="1" dirty="0" smtClean="0"/>
              <a:t> 3: </a:t>
            </a:r>
            <a:r>
              <a:rPr lang="en-US" altLang="ro-RO" sz="1200" dirty="0" err="1" smtClean="0"/>
              <a:t>Pentru</a:t>
            </a:r>
            <a:r>
              <a:rPr lang="en-US" altLang="ro-RO" sz="1200" dirty="0" smtClean="0"/>
              <a:t> </a:t>
            </a:r>
            <a:r>
              <a:rPr lang="en-US" altLang="ro-RO" sz="1200" dirty="0" err="1" smtClean="0"/>
              <a:t>restul</a:t>
            </a:r>
            <a:r>
              <a:rPr lang="en-US" altLang="ro-RO" sz="1200" dirty="0" smtClean="0"/>
              <a:t> </a:t>
            </a:r>
            <a:r>
              <a:rPr lang="en-US" altLang="ro-RO" sz="1200" dirty="0" err="1" smtClean="0"/>
              <a:t>ariilor</a:t>
            </a:r>
            <a:r>
              <a:rPr lang="en-US" altLang="ro-RO" sz="1200" dirty="0" smtClean="0"/>
              <a:t> </a:t>
            </a:r>
            <a:r>
              <a:rPr lang="en-US" altLang="ro-RO" sz="1200" dirty="0" err="1" smtClean="0"/>
              <a:t>vieții</a:t>
            </a:r>
            <a:r>
              <a:rPr lang="en-US" altLang="ro-RO" sz="1200" dirty="0" smtClean="0"/>
              <a:t>, </a:t>
            </a:r>
            <a:r>
              <a:rPr lang="en-US" altLang="ro-RO" sz="1200" dirty="0" err="1" smtClean="0"/>
              <a:t>înmulțiți</a:t>
            </a:r>
            <a:r>
              <a:rPr lang="ro-RO" altLang="ro-RO" sz="1200" dirty="0" smtClean="0"/>
              <a:t> </a:t>
            </a:r>
            <a:r>
              <a:rPr lang="en-US" altLang="ro-RO" sz="1200" dirty="0" err="1" smtClean="0"/>
              <a:t>scorul</a:t>
            </a:r>
            <a:r>
              <a:rPr lang="en-US" altLang="ro-RO" sz="1200" dirty="0" smtClean="0"/>
              <a:t> din </a:t>
            </a:r>
            <a:r>
              <a:rPr lang="en-US" altLang="ro-RO" sz="1200" dirty="0" err="1" smtClean="0"/>
              <a:t>coloana</a:t>
            </a:r>
            <a:r>
              <a:rPr lang="en-US" altLang="ro-RO" sz="1200" dirty="0" smtClean="0"/>
              <a:t> </a:t>
            </a:r>
            <a:r>
              <a:rPr lang="en-US" altLang="ro-RO" sz="1200" dirty="0" err="1" smtClean="0"/>
              <a:t>Importanţă</a:t>
            </a:r>
            <a:r>
              <a:rPr lang="en-US" altLang="ro-RO" sz="1200" dirty="0" smtClean="0"/>
              <a:t> cu </a:t>
            </a:r>
            <a:r>
              <a:rPr lang="en-US" altLang="ro-RO" sz="1200" dirty="0" err="1" smtClean="0"/>
              <a:t>scorul</a:t>
            </a:r>
            <a:r>
              <a:rPr lang="ro-RO" altLang="ro-RO" sz="1200" dirty="0" smtClean="0"/>
              <a:t> </a:t>
            </a:r>
            <a:r>
              <a:rPr lang="en-US" altLang="ro-RO" sz="1200" dirty="0" smtClean="0"/>
              <a:t>din </a:t>
            </a:r>
            <a:r>
              <a:rPr lang="en-US" altLang="ro-RO" sz="1200" dirty="0" err="1" smtClean="0"/>
              <a:t>coloana</a:t>
            </a:r>
            <a:r>
              <a:rPr lang="en-US" altLang="ro-RO" sz="1200" dirty="0" smtClean="0"/>
              <a:t> </a:t>
            </a:r>
            <a:r>
              <a:rPr lang="en-US" altLang="ro-RO" sz="1200" dirty="0" err="1" smtClean="0"/>
              <a:t>Satisfacţie</a:t>
            </a:r>
            <a:r>
              <a:rPr lang="en-US" altLang="ro-RO" sz="1200" dirty="0" smtClean="0"/>
              <a:t> </a:t>
            </a:r>
            <a:r>
              <a:rPr lang="en-US" altLang="ro-RO" sz="1200" dirty="0" err="1" smtClean="0"/>
              <a:t>și</a:t>
            </a:r>
            <a:r>
              <a:rPr lang="en-US" altLang="ro-RO" sz="1200" dirty="0" smtClean="0"/>
              <a:t> </a:t>
            </a:r>
            <a:r>
              <a:rPr lang="en-US" altLang="ro-RO" sz="1200" dirty="0" err="1" smtClean="0"/>
              <a:t>scrieţi</a:t>
            </a:r>
            <a:r>
              <a:rPr lang="en-US" altLang="ro-RO" sz="1200" dirty="0" smtClean="0"/>
              <a:t> </a:t>
            </a:r>
            <a:r>
              <a:rPr lang="en-US" altLang="ro-RO" sz="1200" dirty="0" err="1" smtClean="0"/>
              <a:t>rezultatul</a:t>
            </a:r>
            <a:r>
              <a:rPr lang="ro-RO" altLang="ro-RO" sz="1200" dirty="0" smtClean="0"/>
              <a:t> </a:t>
            </a:r>
            <a:r>
              <a:rPr lang="en-US" altLang="ro-RO" sz="1200" dirty="0" err="1" smtClean="0"/>
              <a:t>în</a:t>
            </a:r>
            <a:r>
              <a:rPr lang="en-US" altLang="ro-RO" sz="1200" dirty="0" smtClean="0"/>
              <a:t> </a:t>
            </a:r>
            <a:r>
              <a:rPr lang="en-US" altLang="ro-RO" sz="1200" dirty="0" err="1" smtClean="0"/>
              <a:t>coloana</a:t>
            </a:r>
            <a:r>
              <a:rPr lang="en-US" altLang="ro-RO" sz="1200" dirty="0" smtClean="0"/>
              <a:t> </a:t>
            </a:r>
            <a:r>
              <a:rPr lang="en-US" altLang="ro-RO" sz="1200" dirty="0" err="1" smtClean="0"/>
              <a:t>Satisfacţie</a:t>
            </a:r>
            <a:r>
              <a:rPr lang="en-US" altLang="ro-RO" sz="1200" dirty="0" smtClean="0"/>
              <a:t> </a:t>
            </a:r>
            <a:r>
              <a:rPr lang="en-US" altLang="ro-RO" sz="1200" dirty="0" err="1" smtClean="0"/>
              <a:t>ponderată</a:t>
            </a:r>
            <a:r>
              <a:rPr lang="ro-RO" altLang="ro-RO" sz="1200" dirty="0" smtClean="0"/>
              <a:t>.</a:t>
            </a:r>
          </a:p>
          <a:p>
            <a:pPr lvl="1" algn="just" eaLnBrk="1" hangingPunct="1"/>
            <a:r>
              <a:rPr lang="ro-RO" altLang="ro-RO" sz="1200" b="1" dirty="0" smtClean="0"/>
              <a:t>Pasul 4: </a:t>
            </a:r>
            <a:r>
              <a:rPr lang="it-IT" altLang="ro-RO" sz="1200" dirty="0" err="1" smtClean="0"/>
              <a:t>Însumaţi</a:t>
            </a:r>
            <a:r>
              <a:rPr lang="it-IT" altLang="ro-RO" sz="1200" dirty="0" smtClean="0"/>
              <a:t> </a:t>
            </a:r>
            <a:r>
              <a:rPr lang="it-IT" altLang="ro-RO" sz="1200" dirty="0" err="1" smtClean="0"/>
              <a:t>toate</a:t>
            </a:r>
            <a:r>
              <a:rPr lang="it-IT" altLang="ro-RO" sz="1200" dirty="0" smtClean="0"/>
              <a:t> </a:t>
            </a:r>
            <a:r>
              <a:rPr lang="it-IT" altLang="ro-RO" sz="1200" dirty="0" err="1" smtClean="0"/>
              <a:t>scorurile</a:t>
            </a:r>
            <a:r>
              <a:rPr lang="it-IT" altLang="ro-RO" sz="1200" dirty="0" smtClean="0"/>
              <a:t> </a:t>
            </a:r>
            <a:r>
              <a:rPr lang="it-IT" altLang="ro-RO" sz="1200" dirty="0" err="1" smtClean="0"/>
              <a:t>din</a:t>
            </a:r>
            <a:r>
              <a:rPr lang="ro-RO" altLang="ro-RO" sz="1200" dirty="0" smtClean="0"/>
              <a:t> </a:t>
            </a:r>
            <a:r>
              <a:rPr lang="it-IT" altLang="ro-RO" sz="1200" dirty="0" err="1" smtClean="0"/>
              <a:t>coloana</a:t>
            </a:r>
            <a:r>
              <a:rPr lang="it-IT" altLang="ro-RO" sz="1200" dirty="0" smtClean="0"/>
              <a:t> </a:t>
            </a:r>
            <a:r>
              <a:rPr lang="it-IT" altLang="ro-RO" sz="1200" dirty="0" err="1" smtClean="0"/>
              <a:t>Satisfacţie</a:t>
            </a:r>
            <a:r>
              <a:rPr lang="it-IT" altLang="ro-RO" sz="1200" dirty="0" smtClean="0"/>
              <a:t> </a:t>
            </a:r>
            <a:r>
              <a:rPr lang="it-IT" altLang="ro-RO" sz="1200" dirty="0" err="1" smtClean="0"/>
              <a:t>ponderată</a:t>
            </a:r>
            <a:r>
              <a:rPr lang="it-IT" altLang="ro-RO" sz="1200" dirty="0" smtClean="0"/>
              <a:t>.</a:t>
            </a:r>
            <a:endParaRPr lang="ro-RO" altLang="ro-RO" sz="1200" dirty="0" smtClean="0"/>
          </a:p>
          <a:p>
            <a:pPr lvl="1" algn="just" eaLnBrk="1" hangingPunct="1"/>
            <a:r>
              <a:rPr lang="en-US" altLang="ro-RO" sz="1200" b="1" dirty="0" err="1" smtClean="0"/>
              <a:t>Pasul</a:t>
            </a:r>
            <a:r>
              <a:rPr lang="en-US" altLang="ro-RO" sz="1200" b="1" dirty="0" smtClean="0"/>
              <a:t> </a:t>
            </a:r>
            <a:r>
              <a:rPr lang="ro-RO" altLang="ro-RO" sz="1200" b="1" dirty="0" smtClean="0"/>
              <a:t>5</a:t>
            </a:r>
            <a:r>
              <a:rPr lang="en-US" altLang="ro-RO" sz="1200" b="1" dirty="0" smtClean="0"/>
              <a:t>: </a:t>
            </a:r>
            <a:r>
              <a:rPr lang="en-US" altLang="ro-RO" sz="1200" dirty="0" err="1" smtClean="0"/>
              <a:t>Numărați</a:t>
            </a:r>
            <a:r>
              <a:rPr lang="en-US" altLang="ro-RO" sz="1200" dirty="0" smtClean="0"/>
              <a:t> </a:t>
            </a:r>
            <a:r>
              <a:rPr lang="en-US" altLang="ro-RO" sz="1200" dirty="0" err="1" smtClean="0"/>
              <a:t>câte</a:t>
            </a:r>
            <a:r>
              <a:rPr lang="en-US" altLang="ro-RO" sz="1200" dirty="0" smtClean="0"/>
              <a:t> </a:t>
            </a:r>
            <a:r>
              <a:rPr lang="en-US" altLang="ro-RO" sz="1200" dirty="0" err="1" smtClean="0"/>
              <a:t>valori</a:t>
            </a:r>
            <a:r>
              <a:rPr lang="en-US" altLang="ro-RO" sz="1200" dirty="0" smtClean="0"/>
              <a:t> </a:t>
            </a:r>
            <a:r>
              <a:rPr lang="en-US" altLang="ro-RO" sz="1200" dirty="0" err="1" smtClean="0"/>
              <a:t>pozitive</a:t>
            </a:r>
            <a:r>
              <a:rPr lang="ro-RO" altLang="ro-RO" sz="1200" dirty="0" smtClean="0"/>
              <a:t> </a:t>
            </a:r>
            <a:r>
              <a:rPr lang="en-US" altLang="ro-RO" sz="1200" dirty="0" err="1" smtClean="0"/>
              <a:t>și</a:t>
            </a:r>
            <a:r>
              <a:rPr lang="en-US" altLang="ro-RO" sz="1200" dirty="0" smtClean="0"/>
              <a:t> negative s-au </a:t>
            </a:r>
            <a:r>
              <a:rPr lang="en-US" altLang="ro-RO" sz="1200" dirty="0" err="1" smtClean="0"/>
              <a:t>înregistrat</a:t>
            </a:r>
            <a:r>
              <a:rPr lang="en-US" altLang="ro-RO" sz="1200" dirty="0" smtClean="0"/>
              <a:t> </a:t>
            </a:r>
            <a:r>
              <a:rPr lang="en-US" altLang="ro-RO" sz="1200" dirty="0" err="1" smtClean="0"/>
              <a:t>în</a:t>
            </a:r>
            <a:r>
              <a:rPr lang="en-US" altLang="ro-RO" sz="1200" dirty="0" smtClean="0"/>
              <a:t> </a:t>
            </a:r>
            <a:r>
              <a:rPr lang="en-US" altLang="ro-RO" sz="1200" dirty="0" err="1" smtClean="0"/>
              <a:t>coloana</a:t>
            </a:r>
            <a:r>
              <a:rPr lang="ro-RO" altLang="ro-RO" sz="1200" dirty="0" smtClean="0"/>
              <a:t> </a:t>
            </a:r>
            <a:r>
              <a:rPr lang="en-US" altLang="ro-RO" sz="1200" dirty="0" err="1" smtClean="0"/>
              <a:t>Satisfacţie</a:t>
            </a:r>
            <a:r>
              <a:rPr lang="en-US" altLang="ro-RO" sz="1200" dirty="0" smtClean="0"/>
              <a:t> </a:t>
            </a:r>
            <a:r>
              <a:rPr lang="en-US" altLang="ro-RO" sz="1200" dirty="0" err="1" smtClean="0"/>
              <a:t>ponderată</a:t>
            </a:r>
            <a:r>
              <a:rPr lang="ro-RO" altLang="ro-RO" sz="1200" dirty="0" smtClean="0"/>
              <a:t>.</a:t>
            </a:r>
          </a:p>
          <a:p>
            <a:pPr lvl="1" algn="just" eaLnBrk="1" hangingPunct="1"/>
            <a:r>
              <a:rPr lang="en-US" altLang="ro-RO" sz="1200" b="1" dirty="0" err="1" smtClean="0"/>
              <a:t>Pasul</a:t>
            </a:r>
            <a:r>
              <a:rPr lang="en-US" altLang="ro-RO" sz="1200" b="1" dirty="0" smtClean="0"/>
              <a:t> </a:t>
            </a:r>
            <a:r>
              <a:rPr lang="ro-RO" altLang="ro-RO" sz="1200" b="1" dirty="0" smtClean="0"/>
              <a:t>6</a:t>
            </a:r>
            <a:r>
              <a:rPr lang="en-US" altLang="ro-RO" sz="1200" b="1" dirty="0" smtClean="0"/>
              <a:t>: </a:t>
            </a:r>
            <a:r>
              <a:rPr lang="en-US" altLang="ro-RO" sz="1200" dirty="0" err="1" smtClean="0"/>
              <a:t>Împărțiți</a:t>
            </a:r>
            <a:r>
              <a:rPr lang="en-US" altLang="ro-RO" sz="1200" dirty="0" smtClean="0"/>
              <a:t> </a:t>
            </a:r>
            <a:r>
              <a:rPr lang="en-US" altLang="ro-RO" sz="1200" dirty="0" err="1" smtClean="0"/>
              <a:t>numărul</a:t>
            </a:r>
            <a:r>
              <a:rPr lang="en-US" altLang="ro-RO" sz="1200" dirty="0" smtClean="0"/>
              <a:t> care </a:t>
            </a:r>
            <a:r>
              <a:rPr lang="en-US" altLang="ro-RO" sz="1200" dirty="0" err="1" smtClean="0"/>
              <a:t>indică</a:t>
            </a:r>
            <a:r>
              <a:rPr lang="ro-RO" altLang="ro-RO" sz="1200" dirty="0" smtClean="0"/>
              <a:t> </a:t>
            </a:r>
            <a:r>
              <a:rPr lang="en-US" altLang="ro-RO" sz="1200" dirty="0" smtClean="0"/>
              <a:t>Total </a:t>
            </a:r>
            <a:r>
              <a:rPr lang="en-US" altLang="ro-RO" sz="1200" dirty="0" err="1" smtClean="0"/>
              <a:t>Satisfacţie</a:t>
            </a:r>
            <a:r>
              <a:rPr lang="en-US" altLang="ro-RO" sz="1200" dirty="0" smtClean="0"/>
              <a:t> </a:t>
            </a:r>
            <a:r>
              <a:rPr lang="en-US" altLang="ro-RO" sz="1200" dirty="0" err="1" smtClean="0"/>
              <a:t>ponderată</a:t>
            </a:r>
            <a:r>
              <a:rPr lang="en-US" altLang="ro-RO" sz="1200" dirty="0" smtClean="0"/>
              <a:t> la </a:t>
            </a:r>
            <a:r>
              <a:rPr lang="en-US" altLang="ro-RO" sz="1200" dirty="0" err="1" smtClean="0"/>
              <a:t>numărul</a:t>
            </a:r>
            <a:r>
              <a:rPr lang="en-US" altLang="ro-RO" sz="1200" dirty="0" smtClean="0"/>
              <a:t> care</a:t>
            </a:r>
            <a:r>
              <a:rPr lang="ro-RO" altLang="ro-RO" sz="1200" dirty="0" smtClean="0"/>
              <a:t> </a:t>
            </a:r>
            <a:r>
              <a:rPr lang="en-US" altLang="ro-RO" sz="1200" dirty="0" err="1" smtClean="0"/>
              <a:t>indică</a:t>
            </a:r>
            <a:r>
              <a:rPr lang="en-US" altLang="ro-RO" sz="1200" dirty="0" smtClean="0"/>
              <a:t> Total </a:t>
            </a:r>
            <a:r>
              <a:rPr lang="en-US" altLang="ro-RO" sz="1200" dirty="0" err="1" smtClean="0"/>
              <a:t>Ariile</a:t>
            </a:r>
            <a:r>
              <a:rPr lang="en-US" altLang="ro-RO" sz="1200" dirty="0" smtClean="0"/>
              <a:t> </a:t>
            </a:r>
            <a:r>
              <a:rPr lang="en-US" altLang="ro-RO" sz="1200" dirty="0" err="1" smtClean="0"/>
              <a:t>vieţii</a:t>
            </a:r>
            <a:r>
              <a:rPr lang="en-US" altLang="ro-RO" sz="1200" dirty="0" smtClean="0"/>
              <a:t>.</a:t>
            </a:r>
            <a:endParaRPr lang="ro-RO" altLang="ro-RO" sz="1200" dirty="0" smtClean="0"/>
          </a:p>
          <a:p>
            <a:pPr lvl="1" algn="just" eaLnBrk="1" hangingPunct="1"/>
            <a:r>
              <a:rPr lang="en-US" altLang="ro-RO" sz="1200" b="1" dirty="0" err="1" smtClean="0"/>
              <a:t>Pasul</a:t>
            </a:r>
            <a:r>
              <a:rPr lang="en-US" altLang="ro-RO" sz="1200" b="1" dirty="0" smtClean="0"/>
              <a:t> </a:t>
            </a:r>
            <a:r>
              <a:rPr lang="ro-RO" altLang="ro-RO" sz="1200" b="1" dirty="0" smtClean="0"/>
              <a:t>7</a:t>
            </a:r>
            <a:r>
              <a:rPr lang="en-US" altLang="ro-RO" sz="1200" b="1" dirty="0" smtClean="0"/>
              <a:t>: </a:t>
            </a:r>
            <a:r>
              <a:rPr lang="en-US" altLang="ro-RO" sz="1200" dirty="0" err="1" smtClean="0"/>
              <a:t>Localizaţi</a:t>
            </a:r>
            <a:r>
              <a:rPr lang="en-US" altLang="ro-RO" sz="1200" dirty="0" smtClean="0"/>
              <a:t> </a:t>
            </a:r>
            <a:r>
              <a:rPr lang="en-US" altLang="ro-RO" sz="1200" dirty="0" err="1" smtClean="0"/>
              <a:t>scorul</a:t>
            </a:r>
            <a:r>
              <a:rPr lang="en-US" altLang="ro-RO" sz="1200" dirty="0" smtClean="0"/>
              <a:t> brut QOLI</a:t>
            </a:r>
            <a:r>
              <a:rPr lang="ro-RO" altLang="ro-RO" sz="1200" dirty="0" smtClean="0"/>
              <a:t> </a:t>
            </a:r>
            <a:r>
              <a:rPr lang="en-US" altLang="ro-RO" sz="1200" dirty="0" err="1" smtClean="0"/>
              <a:t>în</a:t>
            </a:r>
            <a:r>
              <a:rPr lang="en-US" altLang="ro-RO" sz="1200" dirty="0" smtClean="0"/>
              <a:t> </a:t>
            </a:r>
            <a:r>
              <a:rPr lang="en-US" altLang="ro-RO" sz="1200" dirty="0" err="1" smtClean="0"/>
              <a:t>tabelul</a:t>
            </a:r>
            <a:r>
              <a:rPr lang="en-US" altLang="ro-RO" sz="1200" dirty="0" smtClean="0"/>
              <a:t> cu </a:t>
            </a:r>
            <a:r>
              <a:rPr lang="en-US" altLang="ro-RO" sz="1200" dirty="0" err="1" smtClean="0"/>
              <a:t>scoruri</a:t>
            </a:r>
            <a:r>
              <a:rPr lang="en-US" altLang="ro-RO" sz="1200" dirty="0" smtClean="0"/>
              <a:t> T </a:t>
            </a:r>
            <a:r>
              <a:rPr lang="en-US" altLang="ro-RO" sz="1200" dirty="0" err="1" smtClean="0"/>
              <a:t>și</a:t>
            </a:r>
            <a:r>
              <a:rPr lang="en-US" altLang="ro-RO" sz="1200" dirty="0" smtClean="0"/>
              <a:t> centile </a:t>
            </a:r>
            <a:r>
              <a:rPr lang="en-US" altLang="ro-RO" sz="1200" dirty="0" err="1" smtClean="0"/>
              <a:t>pentru</a:t>
            </a:r>
            <a:r>
              <a:rPr lang="ro-RO" altLang="ro-RO" sz="1200" dirty="0" smtClean="0"/>
              <a:t> </a:t>
            </a:r>
            <a:r>
              <a:rPr lang="en-US" altLang="ro-RO" sz="1200" dirty="0" err="1" smtClean="0"/>
              <a:t>eșantionul</a:t>
            </a:r>
            <a:r>
              <a:rPr lang="en-US" altLang="ro-RO" sz="1200" dirty="0" smtClean="0"/>
              <a:t> </a:t>
            </a:r>
            <a:r>
              <a:rPr lang="en-US" altLang="ro-RO" sz="1200" dirty="0" err="1" smtClean="0"/>
              <a:t>normativ</a:t>
            </a:r>
            <a:r>
              <a:rPr lang="en-US" altLang="ro-RO" sz="1200" dirty="0" smtClean="0"/>
              <a:t> </a:t>
            </a:r>
            <a:r>
              <a:rPr lang="en-US" altLang="ro-RO" sz="1200" dirty="0" err="1" smtClean="0"/>
              <a:t>românesc</a:t>
            </a:r>
            <a:r>
              <a:rPr lang="en-US" altLang="ro-RO" sz="1200" dirty="0" smtClean="0"/>
              <a:t> din</a:t>
            </a:r>
            <a:r>
              <a:rPr lang="ro-RO" altLang="ro-RO" sz="1200" dirty="0" smtClean="0"/>
              <a:t> </a:t>
            </a:r>
            <a:r>
              <a:rPr lang="en-US" altLang="ro-RO" sz="1200" dirty="0" err="1" smtClean="0"/>
              <a:t>manualul</a:t>
            </a:r>
            <a:r>
              <a:rPr lang="en-US" altLang="ro-RO" sz="1200" dirty="0" smtClean="0"/>
              <a:t> QOLI. </a:t>
            </a:r>
            <a:r>
              <a:rPr lang="en-US" altLang="ro-RO" sz="1200" dirty="0" err="1" smtClean="0"/>
              <a:t>Copiaţi</a:t>
            </a:r>
            <a:r>
              <a:rPr lang="en-US" altLang="ro-RO" sz="1200" dirty="0" smtClean="0"/>
              <a:t> </a:t>
            </a:r>
            <a:r>
              <a:rPr lang="en-US" altLang="ro-RO" sz="1200" dirty="0" err="1" smtClean="0"/>
              <a:t>centila</a:t>
            </a:r>
            <a:r>
              <a:rPr lang="en-US" altLang="ro-RO" sz="1200" dirty="0" smtClean="0"/>
              <a:t> </a:t>
            </a:r>
            <a:r>
              <a:rPr lang="en-US" altLang="ro-RO" sz="1200" dirty="0" err="1" smtClean="0"/>
              <a:t>și</a:t>
            </a:r>
            <a:r>
              <a:rPr lang="en-US" altLang="ro-RO" sz="1200" dirty="0" smtClean="0"/>
              <a:t> </a:t>
            </a:r>
            <a:r>
              <a:rPr lang="en-US" altLang="ro-RO" sz="1200" dirty="0" err="1" smtClean="0"/>
              <a:t>scorul</a:t>
            </a:r>
            <a:r>
              <a:rPr lang="ro-RO" altLang="ro-RO" sz="1200" dirty="0" smtClean="0"/>
              <a:t> </a:t>
            </a:r>
            <a:r>
              <a:rPr lang="en-US" altLang="ro-RO" sz="1200" dirty="0" smtClean="0"/>
              <a:t>T </a:t>
            </a:r>
            <a:r>
              <a:rPr lang="en-US" altLang="ro-RO" sz="1200" dirty="0" err="1" smtClean="0"/>
              <a:t>în</a:t>
            </a:r>
            <a:r>
              <a:rPr lang="en-US" altLang="ro-RO" sz="1200" dirty="0" smtClean="0"/>
              <a:t> </a:t>
            </a:r>
            <a:r>
              <a:rPr lang="en-US" altLang="ro-RO" sz="1200" dirty="0" err="1" smtClean="0"/>
              <a:t>căsuțele</a:t>
            </a:r>
            <a:r>
              <a:rPr lang="en-US" altLang="ro-RO" sz="1200" dirty="0" smtClean="0"/>
              <a:t> </a:t>
            </a:r>
            <a:r>
              <a:rPr lang="en-US" altLang="ro-RO" sz="1200" dirty="0" err="1" smtClean="0"/>
              <a:t>corespunzătoare</a:t>
            </a:r>
            <a:r>
              <a:rPr lang="en-US" altLang="ro-RO" sz="1200" dirty="0" smtClean="0"/>
              <a:t> din </a:t>
            </a:r>
            <a:r>
              <a:rPr lang="en-US" altLang="ro-RO" sz="1200" dirty="0" err="1" smtClean="0"/>
              <a:t>partea</a:t>
            </a:r>
            <a:endParaRPr lang="en-US" altLang="ro-RO" sz="1200" dirty="0" smtClean="0"/>
          </a:p>
          <a:p>
            <a:pPr lvl="1" algn="just" eaLnBrk="1" hangingPunct="1"/>
            <a:r>
              <a:rPr lang="en-US" altLang="ro-RO" sz="1200" dirty="0" err="1" smtClean="0"/>
              <a:t>dreaptă</a:t>
            </a:r>
            <a:r>
              <a:rPr lang="en-US" altLang="ro-RO" sz="1200" dirty="0" smtClean="0"/>
              <a:t>.</a:t>
            </a:r>
            <a:endParaRPr lang="ro-RO" altLang="ro-RO" sz="1200" dirty="0" smtClean="0"/>
          </a:p>
          <a:p>
            <a:pPr lvl="1" algn="just" eaLnBrk="1" hangingPunct="1"/>
            <a:r>
              <a:rPr lang="en-US" altLang="ro-RO" sz="1200" b="1" dirty="0" err="1" smtClean="0"/>
              <a:t>Pasul</a:t>
            </a:r>
            <a:r>
              <a:rPr lang="en-US" altLang="ro-RO" sz="1200" b="1" dirty="0" smtClean="0"/>
              <a:t> </a:t>
            </a:r>
            <a:r>
              <a:rPr lang="ro-RO" altLang="ro-RO" sz="1200" b="1" dirty="0" smtClean="0"/>
              <a:t>8</a:t>
            </a:r>
            <a:r>
              <a:rPr lang="en-US" altLang="ro-RO" sz="1200" b="1" dirty="0" smtClean="0"/>
              <a:t>: </a:t>
            </a:r>
            <a:r>
              <a:rPr lang="en-US" altLang="ro-RO" sz="1200" dirty="0" err="1" smtClean="0"/>
              <a:t>Localizaţi</a:t>
            </a:r>
            <a:r>
              <a:rPr lang="en-US" altLang="ro-RO" sz="1200" dirty="0" smtClean="0"/>
              <a:t> </a:t>
            </a:r>
            <a:r>
              <a:rPr lang="en-US" altLang="ro-RO" sz="1200" dirty="0" err="1" smtClean="0"/>
              <a:t>Scorul</a:t>
            </a:r>
            <a:r>
              <a:rPr lang="en-US" altLang="ro-RO" sz="1200" dirty="0" smtClean="0"/>
              <a:t> brut QOLI </a:t>
            </a:r>
            <a:r>
              <a:rPr lang="en-US" altLang="ro-RO" sz="1200" dirty="0" err="1" smtClean="0"/>
              <a:t>în</a:t>
            </a:r>
            <a:r>
              <a:rPr lang="ro-RO" altLang="ro-RO" sz="1200" dirty="0" smtClean="0"/>
              <a:t> </a:t>
            </a:r>
            <a:r>
              <a:rPr lang="en-US" altLang="ro-RO" sz="1200" dirty="0" err="1" smtClean="0"/>
              <a:t>tabelul</a:t>
            </a:r>
            <a:r>
              <a:rPr lang="en-US" altLang="ro-RO" sz="1200" dirty="0" smtClean="0"/>
              <a:t> </a:t>
            </a:r>
            <a:r>
              <a:rPr lang="en-US" altLang="ro-RO" sz="1200" dirty="0" err="1" smtClean="0"/>
              <a:t>referitor</a:t>
            </a:r>
            <a:r>
              <a:rPr lang="en-US" altLang="ro-RO" sz="1200" dirty="0" smtClean="0"/>
              <a:t> la </a:t>
            </a:r>
            <a:r>
              <a:rPr lang="en-US" altLang="ro-RO" sz="1200" dirty="0" err="1" smtClean="0"/>
              <a:t>nivelul</a:t>
            </a:r>
            <a:r>
              <a:rPr lang="en-US" altLang="ro-RO" sz="1200" dirty="0" smtClean="0"/>
              <a:t> general al </a:t>
            </a:r>
            <a:r>
              <a:rPr lang="en-US" altLang="ro-RO" sz="1200" dirty="0" err="1" smtClean="0"/>
              <a:t>calității</a:t>
            </a:r>
            <a:r>
              <a:rPr lang="ro-RO" altLang="ro-RO" sz="1200" dirty="0" smtClean="0"/>
              <a:t> </a:t>
            </a:r>
            <a:r>
              <a:rPr lang="en-US" altLang="ro-RO" sz="1200" dirty="0" err="1" smtClean="0"/>
              <a:t>vieții</a:t>
            </a:r>
            <a:r>
              <a:rPr lang="en-US" altLang="ro-RO" sz="1200" dirty="0" smtClean="0"/>
              <a:t> din </a:t>
            </a:r>
            <a:r>
              <a:rPr lang="en-US" altLang="ro-RO" sz="1200" dirty="0" err="1" smtClean="0"/>
              <a:t>manualul</a:t>
            </a:r>
            <a:r>
              <a:rPr lang="en-US" altLang="ro-RO" sz="1200" dirty="0" smtClean="0"/>
              <a:t> QOLI.</a:t>
            </a:r>
            <a:endParaRPr lang="ro-RO" altLang="ro-RO" sz="1200" dirty="0" smtClean="0"/>
          </a:p>
          <a:p>
            <a:pPr lvl="1" algn="just" eaLnBrk="1" hangingPunct="1"/>
            <a:r>
              <a:rPr lang="en-US" altLang="ro-RO" sz="1200" b="1" dirty="0" err="1" smtClean="0"/>
              <a:t>Pasul</a:t>
            </a:r>
            <a:r>
              <a:rPr lang="ro-RO" altLang="ro-RO" sz="1200" b="1" dirty="0" smtClean="0"/>
              <a:t> 9</a:t>
            </a:r>
            <a:r>
              <a:rPr lang="en-US" altLang="ro-RO" sz="1200" b="1" dirty="0" smtClean="0"/>
              <a:t>: </a:t>
            </a:r>
            <a:r>
              <a:rPr lang="en-US" altLang="ro-RO" sz="1200" dirty="0" err="1" smtClean="0"/>
              <a:t>Profilul</a:t>
            </a:r>
            <a:r>
              <a:rPr lang="en-US" altLang="ro-RO" sz="1200" dirty="0" smtClean="0"/>
              <a:t> </a:t>
            </a:r>
            <a:r>
              <a:rPr lang="en-US" altLang="ro-RO" sz="1200" dirty="0" err="1" smtClean="0"/>
              <a:t>Satisfacţiei</a:t>
            </a:r>
            <a:r>
              <a:rPr lang="ro-RO" altLang="ro-RO" sz="1200" dirty="0" smtClean="0"/>
              <a:t> </a:t>
            </a:r>
            <a:r>
              <a:rPr lang="en-US" altLang="ro-RO" sz="1200" dirty="0" err="1" smtClean="0"/>
              <a:t>ponderate</a:t>
            </a:r>
            <a:r>
              <a:rPr lang="en-US" altLang="ro-RO" sz="1200" dirty="0" smtClean="0"/>
              <a:t>. </a:t>
            </a:r>
            <a:r>
              <a:rPr lang="en-US" altLang="ro-RO" sz="1200" dirty="0" err="1" smtClean="0"/>
              <a:t>Pentru</a:t>
            </a:r>
            <a:r>
              <a:rPr lang="en-US" altLang="ro-RO" sz="1200" dirty="0" smtClean="0"/>
              <a:t> </a:t>
            </a:r>
            <a:r>
              <a:rPr lang="en-US" altLang="ro-RO" sz="1200" dirty="0" err="1" smtClean="0"/>
              <a:t>fiecare</a:t>
            </a:r>
            <a:r>
              <a:rPr lang="en-US" altLang="ro-RO" sz="1200" dirty="0" smtClean="0"/>
              <a:t> </a:t>
            </a:r>
            <a:r>
              <a:rPr lang="en-US" altLang="ro-RO" sz="1200" dirty="0" err="1" smtClean="0"/>
              <a:t>arie</a:t>
            </a:r>
            <a:r>
              <a:rPr lang="en-US" altLang="ro-RO" sz="1200" dirty="0" smtClean="0"/>
              <a:t> a </a:t>
            </a:r>
            <a:r>
              <a:rPr lang="en-US" altLang="ro-RO" sz="1200" dirty="0" err="1" smtClean="0"/>
              <a:t>vieţii</a:t>
            </a:r>
            <a:r>
              <a:rPr lang="en-US" altLang="ro-RO" sz="1200" dirty="0" smtClean="0"/>
              <a:t>,</a:t>
            </a:r>
            <a:r>
              <a:rPr lang="ro-RO" altLang="ro-RO" sz="1200" dirty="0" smtClean="0"/>
              <a:t> </a:t>
            </a:r>
            <a:r>
              <a:rPr lang="en-US" altLang="ro-RO" sz="1200" dirty="0" err="1" smtClean="0"/>
              <a:t>umpleți</a:t>
            </a:r>
            <a:r>
              <a:rPr lang="en-US" altLang="ro-RO" sz="1200" dirty="0" smtClean="0"/>
              <a:t> </a:t>
            </a:r>
            <a:r>
              <a:rPr lang="en-US" altLang="ro-RO" sz="1200" dirty="0" err="1" smtClean="0"/>
              <a:t>căsuța</a:t>
            </a:r>
            <a:r>
              <a:rPr lang="en-US" altLang="ro-RO" sz="1200" dirty="0" smtClean="0"/>
              <a:t> </a:t>
            </a:r>
            <a:r>
              <a:rPr lang="en-US" altLang="ro-RO" sz="1200" dirty="0" err="1" smtClean="0"/>
              <a:t>în</a:t>
            </a:r>
            <a:r>
              <a:rPr lang="en-US" altLang="ro-RO" sz="1200" dirty="0" smtClean="0"/>
              <a:t> care se </a:t>
            </a:r>
            <a:r>
              <a:rPr lang="en-US" altLang="ro-RO" sz="1200" dirty="0" err="1" smtClean="0"/>
              <a:t>află</a:t>
            </a:r>
            <a:r>
              <a:rPr lang="en-US" altLang="ro-RO" sz="1200" dirty="0" smtClean="0"/>
              <a:t> </a:t>
            </a:r>
            <a:r>
              <a:rPr lang="en-US" altLang="ro-RO" sz="1200" dirty="0" err="1" smtClean="0"/>
              <a:t>scorul</a:t>
            </a:r>
            <a:r>
              <a:rPr lang="en-US" altLang="ro-RO" sz="1200" dirty="0" smtClean="0"/>
              <a:t> </a:t>
            </a:r>
            <a:r>
              <a:rPr lang="en-US" altLang="ro-RO" sz="1200" dirty="0" err="1" smtClean="0"/>
              <a:t>corespunzător</a:t>
            </a:r>
            <a:r>
              <a:rPr lang="ro-RO" altLang="ro-RO" sz="1200" dirty="0" smtClean="0"/>
              <a:t> </a:t>
            </a:r>
            <a:r>
              <a:rPr lang="en-US" altLang="ro-RO" sz="1200" dirty="0" err="1" smtClean="0"/>
              <a:t>ariei</a:t>
            </a:r>
            <a:r>
              <a:rPr lang="en-US" altLang="ro-RO" sz="1200" dirty="0" smtClean="0"/>
              <a:t> respective</a:t>
            </a:r>
            <a:r>
              <a:rPr lang="en-US" altLang="ro-RO" sz="1200" dirty="0" smtClean="0"/>
              <a:t>.</a:t>
            </a:r>
            <a:endParaRPr lang="ro-RO" altLang="ro-RO" sz="1200" dirty="0" smtClean="0"/>
          </a:p>
          <a:p>
            <a:pPr lvl="1" algn="just" eaLnBrk="1" hangingPunct="1"/>
            <a:endParaRPr lang="ro-RO" altLang="ro-RO" sz="1200" dirty="0" smtClean="0"/>
          </a:p>
          <a:p>
            <a:pPr algn="just" eaLnBrk="1" hangingPunct="1"/>
            <a:r>
              <a:rPr lang="it-IT" altLang="ro-RO" sz="1400" dirty="0" err="1" smtClean="0">
                <a:latin typeface="Trebuchet MS" panose="020B0603020202020204" pitchFamily="34" charset="0"/>
              </a:rPr>
              <a:t>Conversia</a:t>
            </a:r>
            <a:r>
              <a:rPr lang="it-IT" altLang="ro-RO" sz="1400" dirty="0" smtClean="0">
                <a:latin typeface="Trebuchet MS" panose="020B0603020202020204" pitchFamily="34" charset="0"/>
              </a:rPr>
              <a:t> </a:t>
            </a:r>
            <a:r>
              <a:rPr lang="it-IT" altLang="ro-RO" sz="1400" dirty="0" err="1" smtClean="0">
                <a:latin typeface="Trebuchet MS" panose="020B0603020202020204" pitchFamily="34" charset="0"/>
              </a:rPr>
              <a:t>scorurilor</a:t>
            </a:r>
            <a:r>
              <a:rPr lang="it-IT" altLang="ro-RO" sz="1400" dirty="0" smtClean="0">
                <a:latin typeface="Trebuchet MS" panose="020B0603020202020204" pitchFamily="34" charset="0"/>
              </a:rPr>
              <a:t> brute </a:t>
            </a:r>
            <a:r>
              <a:rPr lang="it-IT" altLang="ro-RO" sz="1400" dirty="0" err="1" smtClean="0">
                <a:latin typeface="Trebuchet MS" panose="020B0603020202020204" pitchFamily="34" charset="0"/>
              </a:rPr>
              <a:t>în</a:t>
            </a:r>
            <a:r>
              <a:rPr lang="it-IT" altLang="ro-RO" sz="1400" dirty="0" smtClean="0">
                <a:latin typeface="Trebuchet MS" panose="020B0603020202020204" pitchFamily="34" charset="0"/>
              </a:rPr>
              <a:t> </a:t>
            </a:r>
            <a:r>
              <a:rPr lang="it-IT" altLang="ro-RO" sz="1400" dirty="0" err="1" smtClean="0">
                <a:latin typeface="Trebuchet MS" panose="020B0603020202020204" pitchFamily="34" charset="0"/>
              </a:rPr>
              <a:t>scoruri</a:t>
            </a:r>
            <a:r>
              <a:rPr lang="it-IT" altLang="ro-RO" sz="1400" dirty="0" smtClean="0">
                <a:latin typeface="Trebuchet MS" panose="020B0603020202020204" pitchFamily="34" charset="0"/>
              </a:rPr>
              <a:t> T </a:t>
            </a:r>
            <a:r>
              <a:rPr lang="it-IT" altLang="ro-RO" sz="1400" dirty="0" err="1" smtClean="0">
                <a:latin typeface="Trebuchet MS" panose="020B0603020202020204" pitchFamily="34" charset="0"/>
              </a:rPr>
              <a:t>și</a:t>
            </a:r>
            <a:r>
              <a:rPr lang="ro-RO" altLang="ro-RO" sz="1400" dirty="0" smtClean="0">
                <a:latin typeface="Trebuchet MS" panose="020B0603020202020204" pitchFamily="34" charset="0"/>
              </a:rPr>
              <a:t> </a:t>
            </a:r>
            <a:r>
              <a:rPr lang="it-IT" altLang="ro-RO" sz="1400" dirty="0" err="1" smtClean="0">
                <a:latin typeface="Trebuchet MS" panose="020B0603020202020204" pitchFamily="34" charset="0"/>
              </a:rPr>
              <a:t>în</a:t>
            </a:r>
            <a:r>
              <a:rPr lang="it-IT" altLang="ro-RO" sz="1400" dirty="0" smtClean="0">
                <a:latin typeface="Trebuchet MS" panose="020B0603020202020204" pitchFamily="34" charset="0"/>
              </a:rPr>
              <a:t> centile</a:t>
            </a:r>
            <a:endParaRPr lang="ro-RO" altLang="ro-RO" sz="1400" dirty="0" smtClean="0">
              <a:latin typeface="Trebuchet MS" panose="020B0603020202020204" pitchFamily="34" charset="0"/>
            </a:endParaRPr>
          </a:p>
          <a:p>
            <a:pPr lvl="1" algn="just" eaLnBrk="1" hangingPunct="1"/>
            <a:r>
              <a:rPr lang="en-US" altLang="ro-RO" sz="1200" dirty="0" err="1" smtClean="0"/>
              <a:t>Pentru</a:t>
            </a:r>
            <a:r>
              <a:rPr lang="en-US" altLang="ro-RO" sz="1200" dirty="0" smtClean="0"/>
              <a:t> a </a:t>
            </a:r>
            <a:r>
              <a:rPr lang="en-US" altLang="ro-RO" sz="1200" dirty="0" err="1" smtClean="0"/>
              <a:t>transforma</a:t>
            </a:r>
            <a:r>
              <a:rPr lang="en-US" altLang="ro-RO" sz="1200" dirty="0" smtClean="0"/>
              <a:t> </a:t>
            </a:r>
            <a:r>
              <a:rPr lang="en-US" altLang="ro-RO" sz="1200" dirty="0" err="1" smtClean="0"/>
              <a:t>scorurile</a:t>
            </a:r>
            <a:r>
              <a:rPr lang="ro-RO" altLang="ro-RO" sz="1200" dirty="0" smtClean="0"/>
              <a:t> </a:t>
            </a:r>
            <a:r>
              <a:rPr lang="en-US" altLang="ro-RO" sz="1200" dirty="0" smtClean="0"/>
              <a:t>brute, </a:t>
            </a:r>
            <a:r>
              <a:rPr lang="en-US" altLang="ro-RO" sz="1200" dirty="0" err="1" smtClean="0"/>
              <a:t>obținute</a:t>
            </a:r>
            <a:r>
              <a:rPr lang="en-US" altLang="ro-RO" sz="1200" dirty="0" smtClean="0"/>
              <a:t> </a:t>
            </a:r>
            <a:r>
              <a:rPr lang="en-US" altLang="ro-RO" sz="1200" dirty="0" err="1" smtClean="0"/>
              <a:t>după</a:t>
            </a:r>
            <a:r>
              <a:rPr lang="en-US" altLang="ro-RO" sz="1200" dirty="0" smtClean="0"/>
              <a:t> </a:t>
            </a:r>
            <a:r>
              <a:rPr lang="en-US" altLang="ro-RO" sz="1200" dirty="0" err="1" smtClean="0"/>
              <a:t>aplicarea</a:t>
            </a:r>
            <a:r>
              <a:rPr lang="en-US" altLang="ro-RO" sz="1200" dirty="0" smtClean="0"/>
              <a:t> </a:t>
            </a:r>
            <a:r>
              <a:rPr lang="en-US" altLang="ro-RO" sz="1200" dirty="0" err="1" smtClean="0"/>
              <a:t>variantei</a:t>
            </a:r>
            <a:r>
              <a:rPr lang="ro-RO" altLang="ro-RO" sz="1200" dirty="0" smtClean="0"/>
              <a:t> </a:t>
            </a:r>
            <a:r>
              <a:rPr lang="en-US" altLang="ro-RO" sz="1200" dirty="0" smtClean="0"/>
              <a:t>cu </a:t>
            </a:r>
            <a:r>
              <a:rPr lang="en-US" altLang="ro-RO" sz="1200" dirty="0" err="1" smtClean="0"/>
              <a:t>scorare</a:t>
            </a:r>
            <a:r>
              <a:rPr lang="en-US" altLang="ro-RO" sz="1200" dirty="0" smtClean="0"/>
              <a:t> </a:t>
            </a:r>
            <a:r>
              <a:rPr lang="en-US" altLang="ro-RO" sz="1200" dirty="0" err="1" smtClean="0"/>
              <a:t>manuală</a:t>
            </a:r>
            <a:r>
              <a:rPr lang="en-US" altLang="ro-RO" sz="1200" dirty="0" smtClean="0"/>
              <a:t> a QOLI, </a:t>
            </a:r>
            <a:r>
              <a:rPr lang="en-US" altLang="ro-RO" sz="1200" dirty="0" err="1" smtClean="0"/>
              <a:t>trebuie</a:t>
            </a:r>
            <a:r>
              <a:rPr lang="en-US" altLang="ro-RO" sz="1200" dirty="0" smtClean="0"/>
              <a:t> </a:t>
            </a:r>
            <a:r>
              <a:rPr lang="en-US" altLang="ro-RO" sz="1200" dirty="0" err="1" smtClean="0"/>
              <a:t>doar</a:t>
            </a:r>
            <a:r>
              <a:rPr lang="ro-RO" altLang="ro-RO" sz="1200" dirty="0" smtClean="0"/>
              <a:t> </a:t>
            </a:r>
            <a:r>
              <a:rPr lang="en-US" altLang="ro-RO" sz="1200" dirty="0" err="1" smtClean="0"/>
              <a:t>să</a:t>
            </a:r>
            <a:r>
              <a:rPr lang="en-US" altLang="ro-RO" sz="1200" dirty="0" smtClean="0"/>
              <a:t> </a:t>
            </a:r>
            <a:r>
              <a:rPr lang="en-US" altLang="ro-RO" sz="1200" dirty="0" err="1" smtClean="0"/>
              <a:t>identificați</a:t>
            </a:r>
            <a:r>
              <a:rPr lang="en-US" altLang="ro-RO" sz="1200" dirty="0" smtClean="0"/>
              <a:t> </a:t>
            </a:r>
            <a:r>
              <a:rPr lang="en-US" altLang="ro-RO" sz="1200" dirty="0" err="1" smtClean="0"/>
              <a:t>scorul</a:t>
            </a:r>
            <a:r>
              <a:rPr lang="en-US" altLang="ro-RO" sz="1200" dirty="0" smtClean="0"/>
              <a:t> T </a:t>
            </a:r>
            <a:r>
              <a:rPr lang="en-US" altLang="ro-RO" sz="1200" dirty="0" err="1" smtClean="0"/>
              <a:t>și</a:t>
            </a:r>
            <a:r>
              <a:rPr lang="en-US" altLang="ro-RO" sz="1200" dirty="0" smtClean="0"/>
              <a:t> </a:t>
            </a:r>
            <a:r>
              <a:rPr lang="en-US" altLang="ro-RO" sz="1200" dirty="0" err="1" smtClean="0"/>
              <a:t>centila</a:t>
            </a:r>
            <a:r>
              <a:rPr lang="en-US" altLang="ro-RO" sz="1200" dirty="0" smtClean="0"/>
              <a:t> </a:t>
            </a:r>
            <a:r>
              <a:rPr lang="en-US" altLang="ro-RO" sz="1200" dirty="0" err="1" smtClean="0"/>
              <a:t>corespunzătoare</a:t>
            </a:r>
            <a:r>
              <a:rPr lang="en-US" altLang="ro-RO" sz="1200" dirty="0" smtClean="0"/>
              <a:t>,</a:t>
            </a:r>
            <a:r>
              <a:rPr lang="ro-RO" altLang="ro-RO" sz="1200" dirty="0" smtClean="0"/>
              <a:t> </a:t>
            </a:r>
            <a:r>
              <a:rPr lang="en-US" altLang="ro-RO" sz="1200" dirty="0" err="1" smtClean="0"/>
              <a:t>în</a:t>
            </a:r>
            <a:r>
              <a:rPr lang="en-US" altLang="ro-RO" sz="1200" dirty="0" smtClean="0"/>
              <a:t> </a:t>
            </a:r>
            <a:r>
              <a:rPr lang="en-US" altLang="ro-RO" sz="1200" dirty="0" err="1" smtClean="0"/>
              <a:t>dreapta</a:t>
            </a:r>
            <a:r>
              <a:rPr lang="en-US" altLang="ro-RO" sz="1200" dirty="0" smtClean="0"/>
              <a:t> </a:t>
            </a:r>
            <a:r>
              <a:rPr lang="en-US" altLang="ro-RO" sz="1200" dirty="0" err="1" smtClean="0"/>
              <a:t>primei</a:t>
            </a:r>
            <a:r>
              <a:rPr lang="en-US" altLang="ro-RO" sz="1200" dirty="0" smtClean="0"/>
              <a:t> </a:t>
            </a:r>
            <a:r>
              <a:rPr lang="en-US" altLang="ro-RO" sz="1200" dirty="0" err="1" smtClean="0"/>
              <a:t>coloane</a:t>
            </a:r>
            <a:r>
              <a:rPr lang="ro-RO" altLang="ro-RO" sz="1200" dirty="0" smtClean="0"/>
              <a:t> </a:t>
            </a:r>
            <a:r>
              <a:rPr lang="en-US" altLang="ro-RO" sz="1200" dirty="0" smtClean="0"/>
              <a:t>(</a:t>
            </a:r>
            <a:r>
              <a:rPr lang="en-US" altLang="ro-RO" sz="1200" dirty="0" err="1" smtClean="0"/>
              <a:t>În</a:t>
            </a:r>
            <a:r>
              <a:rPr lang="en-US" altLang="ro-RO" sz="1200" dirty="0" smtClean="0"/>
              <a:t> </a:t>
            </a:r>
            <a:r>
              <a:rPr lang="en-US" altLang="ro-RO" sz="1200" dirty="0" err="1" smtClean="0"/>
              <a:t>cazul</a:t>
            </a:r>
            <a:r>
              <a:rPr lang="en-US" altLang="ro-RO" sz="1200" dirty="0" smtClean="0"/>
              <a:t> </a:t>
            </a:r>
            <a:r>
              <a:rPr lang="en-US" altLang="ro-RO" sz="1200" dirty="0" err="1" smtClean="0"/>
              <a:t>variantei</a:t>
            </a:r>
            <a:r>
              <a:rPr lang="en-US" altLang="ro-RO" sz="1200" dirty="0" smtClean="0"/>
              <a:t> cu </a:t>
            </a:r>
            <a:r>
              <a:rPr lang="en-US" altLang="ro-RO" sz="1200" dirty="0" err="1" smtClean="0"/>
              <a:t>scorare</a:t>
            </a:r>
            <a:r>
              <a:rPr lang="en-US" altLang="ro-RO" sz="1200" dirty="0" smtClean="0"/>
              <a:t> </a:t>
            </a:r>
            <a:r>
              <a:rPr lang="en-US" altLang="ro-RO" sz="1200" dirty="0" err="1" smtClean="0"/>
              <a:t>computerizată</a:t>
            </a:r>
            <a:r>
              <a:rPr lang="en-US" altLang="ro-RO" sz="1200" dirty="0" smtClean="0"/>
              <a:t>,</a:t>
            </a:r>
            <a:r>
              <a:rPr lang="ro-RO" altLang="ro-RO" sz="1200" dirty="0" smtClean="0"/>
              <a:t> </a:t>
            </a:r>
            <a:r>
              <a:rPr lang="en-US" altLang="ro-RO" sz="1200" dirty="0" err="1" smtClean="0"/>
              <a:t>scorurile</a:t>
            </a:r>
            <a:r>
              <a:rPr lang="en-US" altLang="ro-RO" sz="1200" dirty="0" smtClean="0"/>
              <a:t> T </a:t>
            </a:r>
            <a:r>
              <a:rPr lang="en-US" altLang="ro-RO" sz="1200" dirty="0" err="1" smtClean="0"/>
              <a:t>și</a:t>
            </a:r>
            <a:r>
              <a:rPr lang="en-US" altLang="ro-RO" sz="1200" dirty="0" smtClean="0"/>
              <a:t> </a:t>
            </a:r>
            <a:r>
              <a:rPr lang="en-US" altLang="ro-RO" sz="1200" dirty="0" err="1" smtClean="0"/>
              <a:t>scorurile</a:t>
            </a:r>
            <a:r>
              <a:rPr lang="en-US" altLang="ro-RO" sz="1200" dirty="0" smtClean="0"/>
              <a:t> </a:t>
            </a:r>
            <a:r>
              <a:rPr lang="en-US" altLang="ro-RO" sz="1200" dirty="0" err="1" smtClean="0"/>
              <a:t>în</a:t>
            </a:r>
            <a:r>
              <a:rPr lang="en-US" altLang="ro-RO" sz="1200" dirty="0" smtClean="0"/>
              <a:t> centile</a:t>
            </a:r>
            <a:r>
              <a:rPr lang="ro-RO" altLang="ro-RO" sz="1200" dirty="0" smtClean="0"/>
              <a:t> </a:t>
            </a:r>
            <a:r>
              <a:rPr lang="en-US" altLang="ro-RO" sz="1200" dirty="0" err="1" smtClean="0"/>
              <a:t>sunt</a:t>
            </a:r>
            <a:r>
              <a:rPr lang="en-US" altLang="ro-RO" sz="1200" dirty="0" smtClean="0"/>
              <a:t> </a:t>
            </a:r>
            <a:r>
              <a:rPr lang="en-US" altLang="ro-RO" sz="1200" dirty="0" err="1" smtClean="0"/>
              <a:t>furnizate</a:t>
            </a:r>
            <a:r>
              <a:rPr lang="en-US" altLang="ro-RO" sz="1200" dirty="0" smtClean="0"/>
              <a:t> automat).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66F26E77-F9B2-4CF0-BED4-AF0EA5E0C5D2}" type="slidenum">
              <a:rPr lang="en-US" altLang="ro-RO" sz="1000" smtClean="0">
                <a:solidFill>
                  <a:schemeClr val="tx1"/>
                </a:solidFill>
                <a:latin typeface="Arial Narrow" panose="020B0606020202030204" pitchFamily="34" charset="0"/>
              </a:rPr>
              <a:pPr>
                <a:spcBef>
                  <a:spcPct val="0"/>
                </a:spcBef>
                <a:buClrTx/>
                <a:buSzTx/>
                <a:buFontTx/>
                <a:buNone/>
              </a:pPr>
              <a:t>35</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2227" name="Rectangle 2"/>
          <p:cNvSpPr>
            <a:spLocks noGrp="1" noChangeArrowheads="1"/>
          </p:cNvSpPr>
          <p:nvPr>
            <p:ph type="title"/>
          </p:nvPr>
        </p:nvSpPr>
        <p:spPr/>
        <p:txBody>
          <a:bodyPr/>
          <a:lstStyle/>
          <a:p>
            <a:pPr eaLnBrk="1" hangingPunct="1"/>
            <a:r>
              <a:rPr lang="ro-RO" altLang="ro-RO" smtClean="0"/>
              <a:t>Administrarea, cotarea și interpretarea (V)</a:t>
            </a:r>
            <a:endParaRPr lang="en-US" altLang="ro-RO" smtClean="0"/>
          </a:p>
        </p:txBody>
      </p:sp>
      <p:sp>
        <p:nvSpPr>
          <p:cNvPr id="52228" name="Rectangle 3"/>
          <p:cNvSpPr>
            <a:spLocks noGrp="1" noChangeArrowheads="1"/>
          </p:cNvSpPr>
          <p:nvPr>
            <p:ph type="body" idx="1"/>
          </p:nvPr>
        </p:nvSpPr>
        <p:spPr>
          <a:xfrm>
            <a:off x="228600" y="1447800"/>
            <a:ext cx="4724400" cy="4724400"/>
          </a:xfrm>
        </p:spPr>
        <p:txBody>
          <a:bodyPr/>
          <a:lstStyle/>
          <a:p>
            <a:pPr algn="just" eaLnBrk="1" hangingPunct="1">
              <a:defRPr/>
            </a:pPr>
            <a:r>
              <a:rPr lang="en-US" altLang="ro-RO" sz="1600" dirty="0" err="1">
                <a:latin typeface="+mj-lt"/>
              </a:rPr>
              <a:t>În</a:t>
            </a:r>
            <a:r>
              <a:rPr lang="en-US" altLang="ro-RO" sz="1600" dirty="0">
                <a:latin typeface="+mj-lt"/>
              </a:rPr>
              <a:t> </a:t>
            </a:r>
            <a:r>
              <a:rPr lang="en-US" altLang="ro-RO" sz="1600" dirty="0" err="1">
                <a:latin typeface="+mj-lt"/>
              </a:rPr>
              <a:t>interpretare</a:t>
            </a:r>
            <a:r>
              <a:rPr lang="en-US" altLang="ro-RO" sz="1600" dirty="0">
                <a:latin typeface="+mj-lt"/>
              </a:rPr>
              <a:t> se au </a:t>
            </a:r>
            <a:r>
              <a:rPr lang="en-US" altLang="ro-RO" sz="1600" dirty="0" err="1">
                <a:latin typeface="+mj-lt"/>
              </a:rPr>
              <a:t>în</a:t>
            </a:r>
            <a:r>
              <a:rPr lang="en-US" altLang="ro-RO" sz="1600" dirty="0">
                <a:latin typeface="+mj-lt"/>
              </a:rPr>
              <a:t> </a:t>
            </a:r>
            <a:r>
              <a:rPr lang="en-US" altLang="ro-RO" sz="1600" dirty="0" err="1">
                <a:latin typeface="+mj-lt"/>
              </a:rPr>
              <a:t>vedere</a:t>
            </a:r>
            <a:r>
              <a:rPr lang="ro-RO" altLang="ro-RO" sz="1600" dirty="0">
                <a:latin typeface="+mj-lt"/>
              </a:rPr>
              <a:t> </a:t>
            </a:r>
            <a:r>
              <a:rPr lang="en-US" altLang="ro-RO" sz="1600" dirty="0" err="1">
                <a:latin typeface="+mj-lt"/>
              </a:rPr>
              <a:t>trei</a:t>
            </a:r>
            <a:r>
              <a:rPr lang="en-US" altLang="ro-RO" sz="1600" dirty="0">
                <a:latin typeface="+mj-lt"/>
              </a:rPr>
              <a:t> </a:t>
            </a:r>
            <a:r>
              <a:rPr lang="en-US" altLang="ro-RO" sz="1600" dirty="0" err="1">
                <a:latin typeface="+mj-lt"/>
              </a:rPr>
              <a:t>elemente</a:t>
            </a:r>
            <a:r>
              <a:rPr lang="en-US" altLang="ro-RO" sz="1600" dirty="0">
                <a:latin typeface="+mj-lt"/>
              </a:rPr>
              <a:t>: </a:t>
            </a:r>
            <a:endParaRPr lang="ro-RO" altLang="ro-RO" sz="1600" dirty="0">
              <a:latin typeface="+mj-lt"/>
            </a:endParaRPr>
          </a:p>
          <a:p>
            <a:pPr lvl="1" algn="just" eaLnBrk="1" hangingPunct="1">
              <a:defRPr/>
            </a:pPr>
            <a:r>
              <a:rPr lang="ro-RO" altLang="ro-RO" sz="1400" b="1" dirty="0" smtClean="0">
                <a:ea typeface="+mn-ea"/>
                <a:cs typeface="+mn-cs"/>
              </a:rPr>
              <a:t>1. </a:t>
            </a:r>
            <a:r>
              <a:rPr lang="en-US" altLang="ro-RO" sz="1400" dirty="0" err="1" smtClean="0">
                <a:ea typeface="+mn-ea"/>
                <a:cs typeface="+mn-cs"/>
              </a:rPr>
              <a:t>examinatorul</a:t>
            </a:r>
            <a:r>
              <a:rPr lang="ro-RO" altLang="ro-RO" sz="1400" dirty="0" smtClean="0">
                <a:ea typeface="+mn-ea"/>
                <a:cs typeface="+mn-cs"/>
              </a:rPr>
              <a:t> </a:t>
            </a:r>
            <a:r>
              <a:rPr lang="en-US" altLang="ro-RO" sz="1400" dirty="0" err="1">
                <a:ea typeface="+mn-ea"/>
                <a:cs typeface="+mn-cs"/>
              </a:rPr>
              <a:t>determină</a:t>
            </a:r>
            <a:r>
              <a:rPr lang="en-US" altLang="ro-RO" sz="1400" dirty="0">
                <a:ea typeface="+mn-ea"/>
                <a:cs typeface="+mn-cs"/>
              </a:rPr>
              <a:t> </a:t>
            </a:r>
            <a:r>
              <a:rPr lang="en-US" altLang="ro-RO" sz="1400" dirty="0" err="1">
                <a:ea typeface="+mn-ea"/>
                <a:cs typeface="+mn-cs"/>
              </a:rPr>
              <a:t>categoria</a:t>
            </a:r>
            <a:r>
              <a:rPr lang="en-US" altLang="ro-RO" sz="1400" dirty="0">
                <a:ea typeface="+mn-ea"/>
                <a:cs typeface="+mn-cs"/>
              </a:rPr>
              <a:t> </a:t>
            </a:r>
            <a:r>
              <a:rPr lang="en-US" altLang="ro-RO" sz="1400" dirty="0" err="1">
                <a:ea typeface="+mn-ea"/>
                <a:cs typeface="+mn-cs"/>
              </a:rPr>
              <a:t>în</a:t>
            </a:r>
            <a:r>
              <a:rPr lang="en-US" altLang="ro-RO" sz="1400" dirty="0">
                <a:ea typeface="+mn-ea"/>
                <a:cs typeface="+mn-cs"/>
              </a:rPr>
              <a:t> care se </a:t>
            </a:r>
            <a:r>
              <a:rPr lang="en-US" altLang="ro-RO" sz="1400" dirty="0" err="1">
                <a:ea typeface="+mn-ea"/>
                <a:cs typeface="+mn-cs"/>
              </a:rPr>
              <a:t>găsește</a:t>
            </a:r>
            <a:r>
              <a:rPr lang="ro-RO" altLang="ro-RO" sz="1400" dirty="0">
                <a:ea typeface="+mn-ea"/>
                <a:cs typeface="+mn-cs"/>
              </a:rPr>
              <a:t> </a:t>
            </a:r>
            <a:r>
              <a:rPr lang="en-US" altLang="ro-RO" sz="1400" dirty="0" err="1">
                <a:ea typeface="+mn-ea"/>
                <a:cs typeface="+mn-cs"/>
              </a:rPr>
              <a:t>Calitatea</a:t>
            </a:r>
            <a:r>
              <a:rPr lang="en-US" altLang="ro-RO" sz="1400" dirty="0">
                <a:ea typeface="+mn-ea"/>
                <a:cs typeface="+mn-cs"/>
              </a:rPr>
              <a:t> </a:t>
            </a:r>
            <a:r>
              <a:rPr lang="en-US" altLang="ro-RO" sz="1400" dirty="0" err="1">
                <a:ea typeface="+mn-ea"/>
                <a:cs typeface="+mn-cs"/>
              </a:rPr>
              <a:t>globală</a:t>
            </a:r>
            <a:r>
              <a:rPr lang="en-US" altLang="ro-RO" sz="1400" dirty="0">
                <a:ea typeface="+mn-ea"/>
                <a:cs typeface="+mn-cs"/>
              </a:rPr>
              <a:t> a </a:t>
            </a:r>
            <a:r>
              <a:rPr lang="en-US" altLang="ro-RO" sz="1400" dirty="0" err="1">
                <a:ea typeface="+mn-ea"/>
                <a:cs typeface="+mn-cs"/>
              </a:rPr>
              <a:t>vieții</a:t>
            </a:r>
            <a:r>
              <a:rPr lang="en-US" altLang="ro-RO" sz="1400" dirty="0">
                <a:ea typeface="+mn-ea"/>
                <a:cs typeface="+mn-cs"/>
              </a:rPr>
              <a:t> </a:t>
            </a:r>
            <a:r>
              <a:rPr lang="en-US" altLang="ro-RO" sz="1400" dirty="0" err="1">
                <a:ea typeface="+mn-ea"/>
                <a:cs typeface="+mn-cs"/>
              </a:rPr>
              <a:t>respondentului</a:t>
            </a:r>
            <a:r>
              <a:rPr lang="en-US" altLang="ro-RO" sz="1400" dirty="0">
                <a:ea typeface="+mn-ea"/>
                <a:cs typeface="+mn-cs"/>
              </a:rPr>
              <a:t>;</a:t>
            </a:r>
          </a:p>
          <a:p>
            <a:pPr lvl="1" algn="just" eaLnBrk="1" hangingPunct="1">
              <a:defRPr/>
            </a:pPr>
            <a:r>
              <a:rPr lang="ro-RO" altLang="ro-RO" sz="1400" b="1" dirty="0" smtClean="0">
                <a:ea typeface="+mn-ea"/>
                <a:cs typeface="+mn-cs"/>
              </a:rPr>
              <a:t>2. </a:t>
            </a:r>
            <a:r>
              <a:rPr lang="en-US" altLang="ro-RO" sz="1400" dirty="0" err="1" smtClean="0">
                <a:ea typeface="+mn-ea"/>
                <a:cs typeface="+mn-cs"/>
              </a:rPr>
              <a:t>acesta</a:t>
            </a:r>
            <a:r>
              <a:rPr lang="en-US" altLang="ro-RO" sz="1400" dirty="0" smtClean="0">
                <a:ea typeface="+mn-ea"/>
                <a:cs typeface="+mn-cs"/>
              </a:rPr>
              <a:t> </a:t>
            </a:r>
            <a:r>
              <a:rPr lang="en-US" altLang="ro-RO" sz="1400" dirty="0" err="1" smtClean="0">
                <a:ea typeface="+mn-ea"/>
                <a:cs typeface="+mn-cs"/>
              </a:rPr>
              <a:t>identifică</a:t>
            </a:r>
            <a:r>
              <a:rPr lang="en-US" altLang="ro-RO" sz="1400" dirty="0" smtClean="0">
                <a:ea typeface="+mn-ea"/>
                <a:cs typeface="+mn-cs"/>
              </a:rPr>
              <a:t> </a:t>
            </a:r>
            <a:r>
              <a:rPr lang="en-US" altLang="ro-RO" sz="1400" dirty="0" err="1">
                <a:ea typeface="+mn-ea"/>
                <a:cs typeface="+mn-cs"/>
              </a:rPr>
              <a:t>valorile</a:t>
            </a:r>
            <a:r>
              <a:rPr lang="ro-RO" altLang="ro-RO" sz="1400" dirty="0">
                <a:ea typeface="+mn-ea"/>
                <a:cs typeface="+mn-cs"/>
              </a:rPr>
              <a:t> </a:t>
            </a:r>
            <a:r>
              <a:rPr lang="en-US" altLang="ro-RO" sz="1400" dirty="0" err="1">
                <a:ea typeface="+mn-ea"/>
                <a:cs typeface="+mn-cs"/>
              </a:rPr>
              <a:t>scorului</a:t>
            </a:r>
            <a:r>
              <a:rPr lang="en-US" altLang="ro-RO" sz="1400" dirty="0">
                <a:ea typeface="+mn-ea"/>
                <a:cs typeface="+mn-cs"/>
              </a:rPr>
              <a:t> brut, ale </a:t>
            </a:r>
            <a:r>
              <a:rPr lang="en-US" altLang="ro-RO" sz="1400" dirty="0" err="1">
                <a:ea typeface="+mn-ea"/>
                <a:cs typeface="+mn-cs"/>
              </a:rPr>
              <a:t>scorului</a:t>
            </a:r>
            <a:r>
              <a:rPr lang="en-US" altLang="ro-RO" sz="1400" dirty="0">
                <a:ea typeface="+mn-ea"/>
                <a:cs typeface="+mn-cs"/>
              </a:rPr>
              <a:t> T </a:t>
            </a:r>
            <a:r>
              <a:rPr lang="en-US" altLang="ro-RO" sz="1400" dirty="0" err="1">
                <a:ea typeface="+mn-ea"/>
                <a:cs typeface="+mn-cs"/>
              </a:rPr>
              <a:t>și</a:t>
            </a:r>
            <a:r>
              <a:rPr lang="en-US" altLang="ro-RO" sz="1400" dirty="0">
                <a:ea typeface="+mn-ea"/>
                <a:cs typeface="+mn-cs"/>
              </a:rPr>
              <a:t> ale </a:t>
            </a:r>
            <a:r>
              <a:rPr lang="en-US" altLang="ro-RO" sz="1400" dirty="0" err="1">
                <a:ea typeface="+mn-ea"/>
                <a:cs typeface="+mn-cs"/>
              </a:rPr>
              <a:t>scorului</a:t>
            </a:r>
            <a:r>
              <a:rPr lang="ro-RO" altLang="ro-RO" sz="1400" dirty="0">
                <a:ea typeface="+mn-ea"/>
                <a:cs typeface="+mn-cs"/>
              </a:rPr>
              <a:t> </a:t>
            </a:r>
            <a:r>
              <a:rPr lang="en-US" altLang="ro-RO" sz="1400" dirty="0" err="1">
                <a:ea typeface="+mn-ea"/>
                <a:cs typeface="+mn-cs"/>
              </a:rPr>
              <a:t>în</a:t>
            </a:r>
            <a:r>
              <a:rPr lang="en-US" altLang="ro-RO" sz="1400" dirty="0">
                <a:ea typeface="+mn-ea"/>
                <a:cs typeface="+mn-cs"/>
              </a:rPr>
              <a:t> centile (din </a:t>
            </a:r>
            <a:r>
              <a:rPr lang="en-US" altLang="ro-RO" sz="1400" dirty="0" err="1">
                <a:ea typeface="+mn-ea"/>
                <a:cs typeface="+mn-cs"/>
              </a:rPr>
              <a:t>broșura</a:t>
            </a:r>
            <a:r>
              <a:rPr lang="en-US" altLang="ro-RO" sz="1400" dirty="0">
                <a:ea typeface="+mn-ea"/>
                <a:cs typeface="+mn-cs"/>
              </a:rPr>
              <a:t> </a:t>
            </a:r>
            <a:r>
              <a:rPr lang="en-US" altLang="ro-RO" sz="1400" dirty="0" err="1">
                <a:ea typeface="+mn-ea"/>
                <a:cs typeface="+mn-cs"/>
              </a:rPr>
              <a:t>pentru</a:t>
            </a:r>
            <a:r>
              <a:rPr lang="en-US" altLang="ro-RO" sz="1400" dirty="0">
                <a:ea typeface="+mn-ea"/>
                <a:cs typeface="+mn-cs"/>
              </a:rPr>
              <a:t> </a:t>
            </a:r>
            <a:r>
              <a:rPr lang="en-US" altLang="ro-RO" sz="1400" dirty="0" err="1">
                <a:ea typeface="+mn-ea"/>
                <a:cs typeface="+mn-cs"/>
              </a:rPr>
              <a:t>populaţia</a:t>
            </a:r>
            <a:r>
              <a:rPr lang="en-US" altLang="ro-RO" sz="1400" dirty="0">
                <a:ea typeface="+mn-ea"/>
                <a:cs typeface="+mn-cs"/>
              </a:rPr>
              <a:t> </a:t>
            </a:r>
            <a:r>
              <a:rPr lang="en-US" altLang="ro-RO" sz="1400" dirty="0" err="1">
                <a:ea typeface="+mn-ea"/>
                <a:cs typeface="+mn-cs"/>
              </a:rPr>
              <a:t>României</a:t>
            </a:r>
            <a:r>
              <a:rPr lang="en-US" altLang="ro-RO" sz="1400" dirty="0">
                <a:ea typeface="+mn-ea"/>
                <a:cs typeface="+mn-cs"/>
              </a:rPr>
              <a:t>);</a:t>
            </a:r>
          </a:p>
          <a:p>
            <a:pPr lvl="1" algn="just" eaLnBrk="1" hangingPunct="1">
              <a:defRPr/>
            </a:pPr>
            <a:r>
              <a:rPr lang="ro-RO" altLang="ro-RO" sz="1400" b="1" dirty="0" smtClean="0">
                <a:ea typeface="+mn-ea"/>
                <a:cs typeface="+mn-cs"/>
              </a:rPr>
              <a:t>3. </a:t>
            </a:r>
            <a:r>
              <a:rPr lang="en-US" altLang="ro-RO" sz="1400" dirty="0" err="1" smtClean="0">
                <a:ea typeface="+mn-ea"/>
                <a:cs typeface="+mn-cs"/>
              </a:rPr>
              <a:t>examinatorul</a:t>
            </a:r>
            <a:r>
              <a:rPr lang="en-US" altLang="ro-RO" sz="1400" dirty="0" smtClean="0">
                <a:ea typeface="+mn-ea"/>
                <a:cs typeface="+mn-cs"/>
              </a:rPr>
              <a:t> </a:t>
            </a:r>
            <a:r>
              <a:rPr lang="en-US" altLang="ro-RO" sz="1400" dirty="0" err="1">
                <a:ea typeface="+mn-ea"/>
                <a:cs typeface="+mn-cs"/>
              </a:rPr>
              <a:t>analizează</a:t>
            </a:r>
            <a:r>
              <a:rPr lang="ro-RO" altLang="ro-RO" sz="1400" dirty="0">
                <a:ea typeface="+mn-ea"/>
                <a:cs typeface="+mn-cs"/>
              </a:rPr>
              <a:t> </a:t>
            </a:r>
            <a:r>
              <a:rPr lang="en-US" altLang="ro-RO" sz="1400" dirty="0" err="1">
                <a:ea typeface="+mn-ea"/>
                <a:cs typeface="+mn-cs"/>
              </a:rPr>
              <a:t>Satisfacția</a:t>
            </a:r>
            <a:r>
              <a:rPr lang="en-US" altLang="ro-RO" sz="1400" dirty="0">
                <a:ea typeface="+mn-ea"/>
                <a:cs typeface="+mn-cs"/>
              </a:rPr>
              <a:t> </a:t>
            </a:r>
            <a:r>
              <a:rPr lang="en-US" altLang="ro-RO" sz="1400" dirty="0" err="1">
                <a:ea typeface="+mn-ea"/>
                <a:cs typeface="+mn-cs"/>
              </a:rPr>
              <a:t>ponderată</a:t>
            </a:r>
            <a:r>
              <a:rPr lang="en-US" altLang="ro-RO" sz="1400" dirty="0">
                <a:ea typeface="+mn-ea"/>
                <a:cs typeface="+mn-cs"/>
              </a:rPr>
              <a:t> cu </a:t>
            </a:r>
            <a:r>
              <a:rPr lang="en-US" altLang="ro-RO" sz="1400" dirty="0" err="1">
                <a:ea typeface="+mn-ea"/>
                <a:cs typeface="+mn-cs"/>
              </a:rPr>
              <a:t>fiecare</a:t>
            </a:r>
            <a:r>
              <a:rPr lang="en-US" altLang="ro-RO" sz="1400" dirty="0">
                <a:ea typeface="+mn-ea"/>
                <a:cs typeface="+mn-cs"/>
              </a:rPr>
              <a:t> </a:t>
            </a:r>
            <a:r>
              <a:rPr lang="en-US" altLang="ro-RO" sz="1400" dirty="0" err="1">
                <a:ea typeface="+mn-ea"/>
                <a:cs typeface="+mn-cs"/>
              </a:rPr>
              <a:t>arie</a:t>
            </a:r>
            <a:r>
              <a:rPr lang="en-US" altLang="ro-RO" sz="1400" dirty="0">
                <a:ea typeface="+mn-ea"/>
                <a:cs typeface="+mn-cs"/>
              </a:rPr>
              <a:t> a</a:t>
            </a:r>
            <a:r>
              <a:rPr lang="ro-RO" altLang="ro-RO" sz="1400" dirty="0">
                <a:ea typeface="+mn-ea"/>
                <a:cs typeface="+mn-cs"/>
              </a:rPr>
              <a:t> </a:t>
            </a:r>
            <a:r>
              <a:rPr lang="en-US" altLang="ro-RO" sz="1400" dirty="0" err="1">
                <a:ea typeface="+mn-ea"/>
                <a:cs typeface="+mn-cs"/>
              </a:rPr>
              <a:t>vieții</a:t>
            </a:r>
            <a:r>
              <a:rPr lang="en-US" altLang="ro-RO" sz="1400" dirty="0" smtClean="0">
                <a:ea typeface="+mn-ea"/>
                <a:cs typeface="+mn-cs"/>
              </a:rPr>
              <a:t>.</a:t>
            </a:r>
            <a:endParaRPr lang="ro-RO" altLang="ro-RO" sz="1400" dirty="0" smtClean="0">
              <a:ea typeface="+mn-ea"/>
              <a:cs typeface="+mn-cs"/>
            </a:endParaRPr>
          </a:p>
          <a:p>
            <a:pPr lvl="1" algn="just" eaLnBrk="1" hangingPunct="1">
              <a:defRPr/>
            </a:pPr>
            <a:endParaRPr lang="ro-RO" altLang="ro-RO" sz="1400" dirty="0">
              <a:ea typeface="+mn-ea"/>
              <a:cs typeface="+mn-cs"/>
            </a:endParaRPr>
          </a:p>
          <a:p>
            <a:pPr lvl="1" algn="just" eaLnBrk="1" hangingPunct="1">
              <a:defRPr/>
            </a:pPr>
            <a:r>
              <a:rPr lang="en-US" altLang="ro-RO" sz="1400" dirty="0" err="1" smtClean="0">
                <a:ea typeface="+mn-ea"/>
                <a:cs typeface="+mn-cs"/>
              </a:rPr>
              <a:t>Există</a:t>
            </a:r>
            <a:r>
              <a:rPr lang="en-US" altLang="ro-RO" sz="1400" dirty="0" smtClean="0">
                <a:ea typeface="+mn-ea"/>
                <a:cs typeface="+mn-cs"/>
              </a:rPr>
              <a:t> </a:t>
            </a:r>
            <a:r>
              <a:rPr lang="en-US" altLang="ro-RO" sz="1400" dirty="0" err="1" smtClean="0">
                <a:ea typeface="+mn-ea"/>
                <a:cs typeface="+mn-cs"/>
              </a:rPr>
              <a:t>patru</a:t>
            </a:r>
            <a:r>
              <a:rPr lang="en-US" altLang="ro-RO" sz="1400" dirty="0" smtClean="0">
                <a:ea typeface="+mn-ea"/>
                <a:cs typeface="+mn-cs"/>
              </a:rPr>
              <a:t> </a:t>
            </a:r>
            <a:r>
              <a:rPr lang="en-US" altLang="ro-RO" sz="1400" dirty="0" err="1" smtClean="0">
                <a:ea typeface="+mn-ea"/>
                <a:cs typeface="+mn-cs"/>
              </a:rPr>
              <a:t>niveluri</a:t>
            </a:r>
            <a:r>
              <a:rPr lang="en-US" altLang="ro-RO" sz="1400" dirty="0" smtClean="0">
                <a:ea typeface="+mn-ea"/>
                <a:cs typeface="+mn-cs"/>
              </a:rPr>
              <a:t> standard ale </a:t>
            </a:r>
            <a:r>
              <a:rPr lang="en-US" altLang="ro-RO" sz="1400" b="1" dirty="0" err="1" smtClean="0">
                <a:ea typeface="+mn-ea"/>
                <a:cs typeface="+mn-cs"/>
              </a:rPr>
              <a:t>Calității</a:t>
            </a:r>
            <a:r>
              <a:rPr lang="ro-RO" altLang="ro-RO" sz="1400" b="1" dirty="0" smtClean="0">
                <a:ea typeface="+mn-ea"/>
                <a:cs typeface="+mn-cs"/>
              </a:rPr>
              <a:t> </a:t>
            </a:r>
            <a:r>
              <a:rPr lang="en-US" altLang="ro-RO" sz="1400" b="1" dirty="0" err="1" smtClean="0">
                <a:ea typeface="+mn-ea"/>
                <a:cs typeface="+mn-cs"/>
              </a:rPr>
              <a:t>globale</a:t>
            </a:r>
            <a:r>
              <a:rPr lang="en-US" altLang="ro-RO" sz="1400" b="1" dirty="0" smtClean="0">
                <a:ea typeface="+mn-ea"/>
                <a:cs typeface="+mn-cs"/>
              </a:rPr>
              <a:t> a </a:t>
            </a:r>
            <a:r>
              <a:rPr lang="en-US" altLang="ro-RO" sz="1400" b="1" dirty="0" err="1" smtClean="0">
                <a:ea typeface="+mn-ea"/>
                <a:cs typeface="+mn-cs"/>
              </a:rPr>
              <a:t>vieții</a:t>
            </a:r>
            <a:r>
              <a:rPr lang="en-US" altLang="ro-RO" sz="1400" dirty="0" smtClean="0">
                <a:ea typeface="+mn-ea"/>
                <a:cs typeface="+mn-cs"/>
              </a:rPr>
              <a:t>: </a:t>
            </a:r>
            <a:r>
              <a:rPr lang="en-US" altLang="ro-RO" sz="1400" dirty="0" err="1" smtClean="0">
                <a:ea typeface="+mn-ea"/>
                <a:cs typeface="+mn-cs"/>
              </a:rPr>
              <a:t>ridicat</a:t>
            </a:r>
            <a:r>
              <a:rPr lang="en-US" altLang="ro-RO" sz="1400" dirty="0" smtClean="0">
                <a:ea typeface="+mn-ea"/>
                <a:cs typeface="+mn-cs"/>
              </a:rPr>
              <a:t>, </a:t>
            </a:r>
            <a:r>
              <a:rPr lang="en-US" altLang="ro-RO" sz="1400" dirty="0" err="1" smtClean="0">
                <a:ea typeface="+mn-ea"/>
                <a:cs typeface="+mn-cs"/>
              </a:rPr>
              <a:t>mediu</a:t>
            </a:r>
            <a:r>
              <a:rPr lang="en-US" altLang="ro-RO" sz="1400" dirty="0" smtClean="0">
                <a:ea typeface="+mn-ea"/>
                <a:cs typeface="+mn-cs"/>
              </a:rPr>
              <a:t>, </a:t>
            </a:r>
            <a:r>
              <a:rPr lang="en-US" altLang="ro-RO" sz="1400" dirty="0" err="1" smtClean="0">
                <a:ea typeface="+mn-ea"/>
                <a:cs typeface="+mn-cs"/>
              </a:rPr>
              <a:t>scăzut</a:t>
            </a:r>
            <a:r>
              <a:rPr lang="en-US" altLang="ro-RO" sz="1400" dirty="0" smtClean="0">
                <a:ea typeface="+mn-ea"/>
                <a:cs typeface="+mn-cs"/>
              </a:rPr>
              <a:t> </a:t>
            </a:r>
            <a:r>
              <a:rPr lang="en-US" altLang="ro-RO" sz="1400" dirty="0" err="1" smtClean="0">
                <a:ea typeface="+mn-ea"/>
                <a:cs typeface="+mn-cs"/>
              </a:rPr>
              <a:t>și</a:t>
            </a:r>
            <a:r>
              <a:rPr lang="ro-RO" altLang="ro-RO" sz="1400" dirty="0" smtClean="0">
                <a:ea typeface="+mn-ea"/>
                <a:cs typeface="+mn-cs"/>
              </a:rPr>
              <a:t> </a:t>
            </a:r>
            <a:r>
              <a:rPr lang="en-US" altLang="ro-RO" sz="1400" dirty="0" err="1" smtClean="0">
                <a:ea typeface="+mn-ea"/>
                <a:cs typeface="+mn-cs"/>
              </a:rPr>
              <a:t>foarte</a:t>
            </a:r>
            <a:r>
              <a:rPr lang="en-US" altLang="ro-RO" sz="1400" dirty="0" smtClean="0">
                <a:ea typeface="+mn-ea"/>
                <a:cs typeface="+mn-cs"/>
              </a:rPr>
              <a:t> </a:t>
            </a:r>
            <a:r>
              <a:rPr lang="en-US" altLang="ro-RO" sz="1400" dirty="0" err="1" smtClean="0">
                <a:ea typeface="+mn-ea"/>
                <a:cs typeface="+mn-cs"/>
              </a:rPr>
              <a:t>scăzut</a:t>
            </a:r>
            <a:r>
              <a:rPr lang="en-US" altLang="ro-RO" sz="1400" dirty="0" smtClean="0">
                <a:ea typeface="+mn-ea"/>
                <a:cs typeface="+mn-cs"/>
              </a:rPr>
              <a:t>.</a:t>
            </a:r>
            <a:endParaRPr lang="ro-RO" altLang="ro-RO" sz="1400" dirty="0" smtClean="0">
              <a:ea typeface="+mn-ea"/>
              <a:cs typeface="+mn-cs"/>
            </a:endParaRPr>
          </a:p>
          <a:p>
            <a:pPr lvl="1" algn="just" eaLnBrk="1" hangingPunct="1">
              <a:defRPr/>
            </a:pPr>
            <a:r>
              <a:rPr lang="ro-RO" altLang="ro-RO" sz="1400" dirty="0" smtClean="0">
                <a:ea typeface="+mn-ea"/>
                <a:cs typeface="+mn-cs"/>
              </a:rPr>
              <a:t>C</a:t>
            </a:r>
            <a:r>
              <a:rPr lang="en-US" altLang="ro-RO" sz="1400" dirty="0" err="1" smtClean="0">
                <a:ea typeface="+mn-ea"/>
                <a:cs typeface="+mn-cs"/>
              </a:rPr>
              <a:t>entila</a:t>
            </a:r>
            <a:r>
              <a:rPr lang="en-US" altLang="ro-RO" sz="1400" dirty="0" smtClean="0">
                <a:ea typeface="+mn-ea"/>
                <a:cs typeface="+mn-cs"/>
              </a:rPr>
              <a:t> 20 QOLI </a:t>
            </a:r>
            <a:r>
              <a:rPr lang="ro-RO" altLang="ro-RO" sz="1400" dirty="0" smtClean="0">
                <a:ea typeface="+mn-ea"/>
                <a:cs typeface="+mn-cs"/>
              </a:rPr>
              <a:t>= </a:t>
            </a:r>
            <a:r>
              <a:rPr lang="en-US" altLang="ro-RO" sz="1400" dirty="0" err="1" smtClean="0">
                <a:ea typeface="+mn-ea"/>
                <a:cs typeface="+mn-cs"/>
              </a:rPr>
              <a:t>cea</a:t>
            </a:r>
            <a:r>
              <a:rPr lang="en-US" altLang="ro-RO" sz="1400" dirty="0" smtClean="0">
                <a:ea typeface="+mn-ea"/>
                <a:cs typeface="+mn-cs"/>
              </a:rPr>
              <a:t> care </a:t>
            </a:r>
            <a:r>
              <a:rPr lang="en-US" altLang="ro-RO" sz="1400" dirty="0" err="1" smtClean="0">
                <a:ea typeface="+mn-ea"/>
                <a:cs typeface="+mn-cs"/>
              </a:rPr>
              <a:t>diferenţiază</a:t>
            </a:r>
            <a:r>
              <a:rPr lang="en-US" altLang="ro-RO" sz="1400" dirty="0" smtClean="0">
                <a:ea typeface="+mn-ea"/>
                <a:cs typeface="+mn-cs"/>
              </a:rPr>
              <a:t> </a:t>
            </a:r>
            <a:r>
              <a:rPr lang="en-US" altLang="ro-RO" sz="1400" dirty="0" err="1" smtClean="0">
                <a:ea typeface="+mn-ea"/>
                <a:cs typeface="+mn-cs"/>
              </a:rPr>
              <a:t>între</a:t>
            </a:r>
            <a:r>
              <a:rPr lang="en-US" altLang="ro-RO" sz="1400" dirty="0" smtClean="0">
                <a:ea typeface="+mn-ea"/>
                <a:cs typeface="+mn-cs"/>
              </a:rPr>
              <a:t> </a:t>
            </a:r>
            <a:r>
              <a:rPr lang="en-US" altLang="ro-RO" sz="1400" dirty="0" err="1" smtClean="0">
                <a:ea typeface="+mn-ea"/>
                <a:cs typeface="+mn-cs"/>
              </a:rPr>
              <a:t>eșantionul</a:t>
            </a:r>
            <a:r>
              <a:rPr lang="ro-RO" altLang="ro-RO" sz="1400" dirty="0" smtClean="0">
                <a:ea typeface="+mn-ea"/>
                <a:cs typeface="+mn-cs"/>
              </a:rPr>
              <a:t> </a:t>
            </a:r>
            <a:r>
              <a:rPr lang="en-US" altLang="ro-RO" sz="1400" dirty="0" smtClean="0">
                <a:ea typeface="+mn-ea"/>
                <a:cs typeface="+mn-cs"/>
              </a:rPr>
              <a:t>clinic </a:t>
            </a:r>
            <a:r>
              <a:rPr lang="en-US" altLang="ro-RO" sz="1400" dirty="0" err="1" smtClean="0">
                <a:ea typeface="+mn-ea"/>
                <a:cs typeface="+mn-cs"/>
              </a:rPr>
              <a:t>și</a:t>
            </a:r>
            <a:r>
              <a:rPr lang="en-US" altLang="ro-RO" sz="1400" dirty="0" smtClean="0">
                <a:ea typeface="+mn-ea"/>
                <a:cs typeface="+mn-cs"/>
              </a:rPr>
              <a:t> </a:t>
            </a:r>
            <a:r>
              <a:rPr lang="en-US" altLang="ro-RO" sz="1400" dirty="0" err="1" smtClean="0">
                <a:ea typeface="+mn-ea"/>
                <a:cs typeface="+mn-cs"/>
              </a:rPr>
              <a:t>cel</a:t>
            </a:r>
            <a:r>
              <a:rPr lang="en-US" altLang="ro-RO" sz="1400" dirty="0" smtClean="0">
                <a:ea typeface="+mn-ea"/>
                <a:cs typeface="+mn-cs"/>
              </a:rPr>
              <a:t> non clinic</a:t>
            </a:r>
            <a:endParaRPr lang="ro-RO" altLang="ro-RO" sz="1400" dirty="0" smtClean="0">
              <a:ea typeface="+mn-ea"/>
              <a:cs typeface="+mn-cs"/>
            </a:endParaRPr>
          </a:p>
          <a:p>
            <a:pPr lvl="2" algn="just" eaLnBrk="1" hangingPunct="1">
              <a:defRPr/>
            </a:pPr>
            <a:r>
              <a:rPr lang="en-US" altLang="ro-RO" sz="1200" dirty="0" err="1" smtClean="0">
                <a:ea typeface="+mn-ea"/>
                <a:cs typeface="+mn-cs"/>
              </a:rPr>
              <a:t>Respondenții</a:t>
            </a:r>
            <a:r>
              <a:rPr lang="en-US" altLang="ro-RO" sz="1200" dirty="0" smtClean="0">
                <a:ea typeface="+mn-ea"/>
                <a:cs typeface="+mn-cs"/>
              </a:rPr>
              <a:t> ale</a:t>
            </a:r>
            <a:r>
              <a:rPr lang="ro-RO" altLang="ro-RO" sz="1200" dirty="0" smtClean="0">
                <a:ea typeface="+mn-ea"/>
                <a:cs typeface="+mn-cs"/>
              </a:rPr>
              <a:t> </a:t>
            </a:r>
            <a:r>
              <a:rPr lang="en-US" altLang="ro-RO" sz="1200" dirty="0" err="1" smtClean="0">
                <a:ea typeface="+mn-ea"/>
                <a:cs typeface="+mn-cs"/>
              </a:rPr>
              <a:t>căror</a:t>
            </a:r>
            <a:r>
              <a:rPr lang="en-US" altLang="ro-RO" sz="1200" dirty="0" smtClean="0">
                <a:ea typeface="+mn-ea"/>
                <a:cs typeface="+mn-cs"/>
              </a:rPr>
              <a:t> </a:t>
            </a:r>
            <a:r>
              <a:rPr lang="en-US" altLang="ro-RO" sz="1200" dirty="0" err="1" smtClean="0">
                <a:ea typeface="+mn-ea"/>
                <a:cs typeface="+mn-cs"/>
              </a:rPr>
              <a:t>scoruri</a:t>
            </a:r>
            <a:r>
              <a:rPr lang="en-US" altLang="ro-RO" sz="1200" dirty="0" smtClean="0">
                <a:ea typeface="+mn-ea"/>
                <a:cs typeface="+mn-cs"/>
              </a:rPr>
              <a:t> se </a:t>
            </a:r>
            <a:r>
              <a:rPr lang="en-US" altLang="ro-RO" sz="1200" dirty="0" err="1" smtClean="0">
                <a:ea typeface="+mn-ea"/>
                <a:cs typeface="+mn-cs"/>
              </a:rPr>
              <a:t>situează</a:t>
            </a:r>
            <a:r>
              <a:rPr lang="en-US" altLang="ro-RO" sz="1200" dirty="0" smtClean="0">
                <a:ea typeface="+mn-ea"/>
                <a:cs typeface="+mn-cs"/>
              </a:rPr>
              <a:t> la </a:t>
            </a:r>
            <a:r>
              <a:rPr lang="en-US" altLang="ro-RO" sz="1200" dirty="0" err="1" smtClean="0">
                <a:ea typeface="+mn-ea"/>
                <a:cs typeface="+mn-cs"/>
              </a:rPr>
              <a:t>centila</a:t>
            </a:r>
            <a:r>
              <a:rPr lang="en-US" altLang="ro-RO" sz="1200" dirty="0" smtClean="0">
                <a:ea typeface="+mn-ea"/>
                <a:cs typeface="+mn-cs"/>
              </a:rPr>
              <a:t> 21 </a:t>
            </a:r>
            <a:r>
              <a:rPr lang="en-US" altLang="ro-RO" sz="1200" dirty="0" err="1" smtClean="0">
                <a:ea typeface="+mn-ea"/>
                <a:cs typeface="+mn-cs"/>
              </a:rPr>
              <a:t>sau</a:t>
            </a:r>
            <a:r>
              <a:rPr lang="ro-RO" altLang="ro-RO" sz="1200" dirty="0" smtClean="0">
                <a:ea typeface="+mn-ea"/>
                <a:cs typeface="+mn-cs"/>
              </a:rPr>
              <a:t> </a:t>
            </a:r>
            <a:r>
              <a:rPr lang="en-US" altLang="ro-RO" sz="1200" dirty="0" err="1" smtClean="0">
                <a:ea typeface="+mn-ea"/>
                <a:cs typeface="+mn-cs"/>
              </a:rPr>
              <a:t>mai</a:t>
            </a:r>
            <a:r>
              <a:rPr lang="en-US" altLang="ro-RO" sz="1200" dirty="0" smtClean="0">
                <a:ea typeface="+mn-ea"/>
                <a:cs typeface="+mn-cs"/>
              </a:rPr>
              <a:t> </a:t>
            </a:r>
            <a:r>
              <a:rPr lang="en-US" altLang="ro-RO" sz="1200" dirty="0" err="1" smtClean="0">
                <a:ea typeface="+mn-ea"/>
                <a:cs typeface="+mn-cs"/>
              </a:rPr>
              <a:t>sus</a:t>
            </a:r>
            <a:r>
              <a:rPr lang="en-US" altLang="ro-RO" sz="1200" dirty="0" smtClean="0">
                <a:ea typeface="+mn-ea"/>
                <a:cs typeface="+mn-cs"/>
              </a:rPr>
              <a:t> se </a:t>
            </a:r>
            <a:r>
              <a:rPr lang="en-US" altLang="ro-RO" sz="1200" dirty="0" err="1" smtClean="0">
                <a:ea typeface="+mn-ea"/>
                <a:cs typeface="+mn-cs"/>
              </a:rPr>
              <a:t>încadrează</a:t>
            </a:r>
            <a:r>
              <a:rPr lang="en-US" altLang="ro-RO" sz="1200" dirty="0" smtClean="0">
                <a:ea typeface="+mn-ea"/>
                <a:cs typeface="+mn-cs"/>
              </a:rPr>
              <a:t> la un </a:t>
            </a:r>
            <a:r>
              <a:rPr lang="en-US" altLang="ro-RO" sz="1200" dirty="0" err="1" smtClean="0">
                <a:ea typeface="+mn-ea"/>
                <a:cs typeface="+mn-cs"/>
              </a:rPr>
              <a:t>Nivel</a:t>
            </a:r>
            <a:r>
              <a:rPr lang="en-US" altLang="ro-RO" sz="1200" dirty="0" smtClean="0">
                <a:ea typeface="+mn-ea"/>
                <a:cs typeface="+mn-cs"/>
              </a:rPr>
              <a:t> </a:t>
            </a:r>
            <a:r>
              <a:rPr lang="en-US" altLang="ro-RO" sz="1200" dirty="0" err="1" smtClean="0">
                <a:ea typeface="+mn-ea"/>
                <a:cs typeface="+mn-cs"/>
              </a:rPr>
              <a:t>mediu</a:t>
            </a:r>
            <a:r>
              <a:rPr lang="en-US" altLang="ro-RO" sz="1200" dirty="0" smtClean="0">
                <a:ea typeface="+mn-ea"/>
                <a:cs typeface="+mn-cs"/>
              </a:rPr>
              <a:t> </a:t>
            </a:r>
            <a:r>
              <a:rPr lang="en-US" altLang="ro-RO" sz="1200" dirty="0" err="1" smtClean="0">
                <a:ea typeface="+mn-ea"/>
                <a:cs typeface="+mn-cs"/>
              </a:rPr>
              <a:t>sau</a:t>
            </a:r>
            <a:r>
              <a:rPr lang="ro-RO" altLang="ro-RO" sz="1200" dirty="0" smtClean="0">
                <a:ea typeface="+mn-ea"/>
                <a:cs typeface="+mn-cs"/>
              </a:rPr>
              <a:t> </a:t>
            </a:r>
            <a:r>
              <a:rPr lang="en-US" altLang="ro-RO" sz="1200" dirty="0" err="1" smtClean="0">
                <a:ea typeface="+mn-ea"/>
                <a:cs typeface="+mn-cs"/>
              </a:rPr>
              <a:t>înalt</a:t>
            </a:r>
            <a:r>
              <a:rPr lang="en-US" altLang="ro-RO" sz="1200" dirty="0" smtClean="0">
                <a:ea typeface="+mn-ea"/>
                <a:cs typeface="+mn-cs"/>
              </a:rPr>
              <a:t>. </a:t>
            </a:r>
            <a:endParaRPr lang="ro-RO" altLang="ro-RO" sz="1200" dirty="0" smtClean="0">
              <a:ea typeface="+mn-ea"/>
              <a:cs typeface="+mn-cs"/>
            </a:endParaRPr>
          </a:p>
          <a:p>
            <a:pPr lvl="2" algn="just" eaLnBrk="1" hangingPunct="1">
              <a:defRPr/>
            </a:pPr>
            <a:r>
              <a:rPr lang="en-US" altLang="ro-RO" sz="1200" dirty="0" err="1" smtClean="0">
                <a:ea typeface="+mn-ea"/>
                <a:cs typeface="+mn-cs"/>
              </a:rPr>
              <a:t>Persoanele</a:t>
            </a:r>
            <a:r>
              <a:rPr lang="en-US" altLang="ro-RO" sz="1200" dirty="0" smtClean="0">
                <a:ea typeface="+mn-ea"/>
                <a:cs typeface="+mn-cs"/>
              </a:rPr>
              <a:t> cu </a:t>
            </a:r>
            <a:r>
              <a:rPr lang="en-US" altLang="ro-RO" sz="1200" dirty="0" err="1" smtClean="0">
                <a:ea typeface="+mn-ea"/>
                <a:cs typeface="+mn-cs"/>
              </a:rPr>
              <a:t>scoruri</a:t>
            </a:r>
            <a:r>
              <a:rPr lang="en-US" altLang="ro-RO" sz="1200" dirty="0" smtClean="0">
                <a:ea typeface="+mn-ea"/>
                <a:cs typeface="+mn-cs"/>
              </a:rPr>
              <a:t> de </a:t>
            </a:r>
            <a:r>
              <a:rPr lang="en-US" altLang="ro-RO" sz="1200" dirty="0" err="1" smtClean="0">
                <a:ea typeface="+mn-ea"/>
                <a:cs typeface="+mn-cs"/>
              </a:rPr>
              <a:t>Nivel</a:t>
            </a:r>
            <a:r>
              <a:rPr lang="en-US" altLang="ro-RO" sz="1200" dirty="0" smtClean="0">
                <a:ea typeface="+mn-ea"/>
                <a:cs typeface="+mn-cs"/>
              </a:rPr>
              <a:t> </a:t>
            </a:r>
            <a:r>
              <a:rPr lang="en-US" altLang="ro-RO" sz="1200" dirty="0" err="1" smtClean="0">
                <a:ea typeface="+mn-ea"/>
                <a:cs typeface="+mn-cs"/>
              </a:rPr>
              <a:t>mediu</a:t>
            </a:r>
            <a:r>
              <a:rPr lang="ro-RO" altLang="ro-RO" sz="1200" dirty="0" smtClean="0">
                <a:ea typeface="+mn-ea"/>
                <a:cs typeface="+mn-cs"/>
              </a:rPr>
              <a:t> </a:t>
            </a:r>
            <a:r>
              <a:rPr lang="en-US" altLang="ro-RO" sz="1200" dirty="0" err="1" smtClean="0">
                <a:ea typeface="+mn-ea"/>
                <a:cs typeface="+mn-cs"/>
              </a:rPr>
              <a:t>și</a:t>
            </a:r>
            <a:r>
              <a:rPr lang="en-US" altLang="ro-RO" sz="1200" dirty="0" smtClean="0">
                <a:ea typeface="+mn-ea"/>
                <a:cs typeface="+mn-cs"/>
              </a:rPr>
              <a:t> </a:t>
            </a:r>
            <a:r>
              <a:rPr lang="en-US" altLang="ro-RO" sz="1200" dirty="0" err="1" smtClean="0">
                <a:ea typeface="+mn-ea"/>
                <a:cs typeface="+mn-cs"/>
              </a:rPr>
              <a:t>Nivel</a:t>
            </a:r>
            <a:r>
              <a:rPr lang="en-US" altLang="ro-RO" sz="1200" dirty="0" smtClean="0">
                <a:ea typeface="+mn-ea"/>
                <a:cs typeface="+mn-cs"/>
              </a:rPr>
              <a:t> </a:t>
            </a:r>
            <a:r>
              <a:rPr lang="en-US" altLang="ro-RO" sz="1200" dirty="0" err="1" smtClean="0">
                <a:ea typeface="+mn-ea"/>
                <a:cs typeface="+mn-cs"/>
              </a:rPr>
              <a:t>înalt</a:t>
            </a:r>
            <a:r>
              <a:rPr lang="en-US" altLang="ro-RO" sz="1200" dirty="0" smtClean="0">
                <a:ea typeface="+mn-ea"/>
                <a:cs typeface="+mn-cs"/>
              </a:rPr>
              <a:t> </a:t>
            </a:r>
            <a:r>
              <a:rPr lang="en-US" altLang="ro-RO" sz="1200" dirty="0" err="1" smtClean="0">
                <a:ea typeface="+mn-ea"/>
                <a:cs typeface="+mn-cs"/>
              </a:rPr>
              <a:t>sunt</a:t>
            </a:r>
            <a:r>
              <a:rPr lang="en-US" altLang="ro-RO" sz="1200" dirty="0" smtClean="0">
                <a:ea typeface="+mn-ea"/>
                <a:cs typeface="+mn-cs"/>
              </a:rPr>
              <a:t> </a:t>
            </a:r>
            <a:r>
              <a:rPr lang="en-US" altLang="ro-RO" sz="1200" dirty="0" err="1" smtClean="0">
                <a:ea typeface="+mn-ea"/>
                <a:cs typeface="+mn-cs"/>
              </a:rPr>
              <a:t>în</a:t>
            </a:r>
            <a:r>
              <a:rPr lang="en-US" altLang="ro-RO" sz="1200" dirty="0" smtClean="0">
                <a:ea typeface="+mn-ea"/>
                <a:cs typeface="+mn-cs"/>
              </a:rPr>
              <a:t> general </a:t>
            </a:r>
            <a:r>
              <a:rPr lang="en-US" altLang="ro-RO" sz="1200" dirty="0" err="1" smtClean="0">
                <a:ea typeface="+mn-ea"/>
                <a:cs typeface="+mn-cs"/>
              </a:rPr>
              <a:t>lipsite</a:t>
            </a:r>
            <a:r>
              <a:rPr lang="en-US" altLang="ro-RO" sz="1200" dirty="0" smtClean="0">
                <a:ea typeface="+mn-ea"/>
                <a:cs typeface="+mn-cs"/>
              </a:rPr>
              <a:t> de </a:t>
            </a:r>
            <a:r>
              <a:rPr lang="en-US" altLang="ro-RO" sz="1200" dirty="0" err="1" smtClean="0">
                <a:ea typeface="+mn-ea"/>
                <a:cs typeface="+mn-cs"/>
              </a:rPr>
              <a:t>stres</a:t>
            </a:r>
            <a:r>
              <a:rPr lang="ro-RO" altLang="ro-RO" sz="1200" dirty="0" smtClean="0">
                <a:ea typeface="+mn-ea"/>
                <a:cs typeface="+mn-cs"/>
              </a:rPr>
              <a:t> </a:t>
            </a:r>
            <a:r>
              <a:rPr lang="en-US" altLang="ro-RO" sz="1200" dirty="0" err="1" smtClean="0">
                <a:ea typeface="+mn-ea"/>
                <a:cs typeface="+mn-cs"/>
              </a:rPr>
              <a:t>psihologic</a:t>
            </a:r>
            <a:r>
              <a:rPr lang="en-US" altLang="ro-RO" sz="1200" dirty="0" smtClean="0">
                <a:ea typeface="+mn-ea"/>
                <a:cs typeface="+mn-cs"/>
              </a:rPr>
              <a:t> </a:t>
            </a:r>
            <a:r>
              <a:rPr lang="en-US" altLang="ro-RO" sz="1200" dirty="0" err="1" smtClean="0">
                <a:ea typeface="+mn-ea"/>
                <a:cs typeface="+mn-cs"/>
              </a:rPr>
              <a:t>și</a:t>
            </a:r>
            <a:r>
              <a:rPr lang="en-US" altLang="ro-RO" sz="1200" dirty="0" smtClean="0">
                <a:ea typeface="+mn-ea"/>
                <a:cs typeface="+mn-cs"/>
              </a:rPr>
              <a:t> </a:t>
            </a:r>
            <a:r>
              <a:rPr lang="en-US" altLang="ro-RO" sz="1200" dirty="0" err="1" smtClean="0">
                <a:ea typeface="+mn-ea"/>
                <a:cs typeface="+mn-cs"/>
              </a:rPr>
              <a:t>dețin</a:t>
            </a:r>
            <a:r>
              <a:rPr lang="en-US" altLang="ro-RO" sz="1200" dirty="0" smtClean="0">
                <a:ea typeface="+mn-ea"/>
                <a:cs typeface="+mn-cs"/>
              </a:rPr>
              <a:t> </a:t>
            </a:r>
            <a:r>
              <a:rPr lang="en-US" altLang="ro-RO" sz="1200" dirty="0" err="1" smtClean="0">
                <a:ea typeface="+mn-ea"/>
                <a:cs typeface="+mn-cs"/>
              </a:rPr>
              <a:t>resurse</a:t>
            </a:r>
            <a:r>
              <a:rPr lang="en-US" altLang="ro-RO" sz="1200" dirty="0" smtClean="0">
                <a:ea typeface="+mn-ea"/>
                <a:cs typeface="+mn-cs"/>
              </a:rPr>
              <a:t> </a:t>
            </a:r>
            <a:r>
              <a:rPr lang="en-US" altLang="ro-RO" sz="1200" dirty="0" err="1" smtClean="0">
                <a:ea typeface="+mn-ea"/>
                <a:cs typeface="+mn-cs"/>
              </a:rPr>
              <a:t>psihologice</a:t>
            </a:r>
            <a:r>
              <a:rPr lang="ro-RO" altLang="ro-RO" sz="1200" dirty="0" smtClean="0">
                <a:ea typeface="+mn-ea"/>
                <a:cs typeface="+mn-cs"/>
              </a:rPr>
              <a:t> </a:t>
            </a:r>
            <a:r>
              <a:rPr lang="en-US" altLang="ro-RO" sz="1200" dirty="0" err="1" smtClean="0">
                <a:ea typeface="+mn-ea"/>
                <a:cs typeface="+mn-cs"/>
              </a:rPr>
              <a:t>importante</a:t>
            </a:r>
            <a:endParaRPr lang="en-US" altLang="ro-RO" sz="1200" dirty="0">
              <a:ea typeface="+mn-ea"/>
              <a:cs typeface="+mn-cs"/>
            </a:endParaRPr>
          </a:p>
        </p:txBody>
      </p:sp>
      <p:pic>
        <p:nvPicPr>
          <p:cNvPr id="2" name="Picture 1"/>
          <p:cNvPicPr>
            <a:picLocks noChangeAspect="1"/>
          </p:cNvPicPr>
          <p:nvPr/>
        </p:nvPicPr>
        <p:blipFill>
          <a:blip r:embed="rId2"/>
          <a:stretch>
            <a:fillRect/>
          </a:stretch>
        </p:blipFill>
        <p:spPr>
          <a:xfrm>
            <a:off x="5334000" y="2209800"/>
            <a:ext cx="3352800" cy="270459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372E2ED8-D927-4A5A-AB11-12568B521EA4}" type="slidenum">
              <a:rPr lang="en-US" altLang="ro-RO" sz="1000" smtClean="0">
                <a:solidFill>
                  <a:schemeClr val="tx1"/>
                </a:solidFill>
                <a:latin typeface="Arial Narrow" panose="020B0606020202030204" pitchFamily="34" charset="0"/>
              </a:rPr>
              <a:pPr>
                <a:spcBef>
                  <a:spcPct val="0"/>
                </a:spcBef>
                <a:buClrTx/>
                <a:buSzTx/>
                <a:buFontTx/>
                <a:buNone/>
              </a:pPr>
              <a:t>36</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3251" name="Rectangle 2"/>
          <p:cNvSpPr>
            <a:spLocks noGrp="1" noChangeArrowheads="1"/>
          </p:cNvSpPr>
          <p:nvPr>
            <p:ph type="title"/>
          </p:nvPr>
        </p:nvSpPr>
        <p:spPr/>
        <p:txBody>
          <a:bodyPr/>
          <a:lstStyle/>
          <a:p>
            <a:pPr eaLnBrk="1" hangingPunct="1"/>
            <a:r>
              <a:rPr lang="ro-RO" altLang="ro-RO" smtClean="0"/>
              <a:t>Administrarea, cotarea și interpretarea (V)</a:t>
            </a:r>
            <a:endParaRPr lang="en-US" altLang="ro-RO" smtClean="0"/>
          </a:p>
        </p:txBody>
      </p:sp>
      <p:sp>
        <p:nvSpPr>
          <p:cNvPr id="53252" name="Rectangle 3"/>
          <p:cNvSpPr>
            <a:spLocks noGrp="1" noChangeArrowheads="1"/>
          </p:cNvSpPr>
          <p:nvPr>
            <p:ph type="body" idx="1"/>
          </p:nvPr>
        </p:nvSpPr>
        <p:spPr>
          <a:xfrm>
            <a:off x="228600" y="1447800"/>
            <a:ext cx="8305800" cy="4953000"/>
          </a:xfrm>
        </p:spPr>
        <p:txBody>
          <a:bodyPr/>
          <a:lstStyle/>
          <a:p>
            <a:pPr eaLnBrk="1" hangingPunct="1"/>
            <a:r>
              <a:rPr lang="ro-RO" altLang="ro-RO" sz="1400" b="1" dirty="0" smtClean="0">
                <a:latin typeface="Trebuchet MS" panose="020B0603020202020204" pitchFamily="34" charset="0"/>
              </a:rPr>
              <a:t>Nivel </a:t>
            </a:r>
            <a:r>
              <a:rPr lang="ro-RO" altLang="ro-RO" sz="1400" b="1" dirty="0" smtClean="0">
                <a:latin typeface="Trebuchet MS" panose="020B0603020202020204" pitchFamily="34" charset="0"/>
              </a:rPr>
              <a:t>ridicat </a:t>
            </a:r>
          </a:p>
          <a:p>
            <a:pPr lvl="1" algn="just" eaLnBrk="1" hangingPunct="1"/>
            <a:r>
              <a:rPr lang="ro-RO" altLang="ro-RO" sz="1200" dirty="0" smtClean="0"/>
              <a:t>Participanții care înregistrează scoruri ridicate la QOLI sunt în mod evident mai sus de medie în ceea ce privește nivelul de satisfacție cu viața. </a:t>
            </a:r>
          </a:p>
          <a:p>
            <a:pPr lvl="1" algn="just" eaLnBrk="1" hangingPunct="1"/>
            <a:r>
              <a:rPr lang="ro-RO" altLang="ro-RO" sz="1200" dirty="0" smtClean="0"/>
              <a:t>Ei formează topul primilor 20% din eșantionul de standardizare. </a:t>
            </a:r>
          </a:p>
          <a:p>
            <a:pPr lvl="1" algn="just" eaLnBrk="1" hangingPunct="1"/>
            <a:r>
              <a:rPr lang="ro-RO" altLang="ro-RO" sz="1200" dirty="0" smtClean="0"/>
              <a:t>Persoanele care obțin astfel de scoruri sunt extrem de fericite și împlinite, au un mare succes în a obține ceea ce își doresc de la viață, sunt capabile să își satisfacă nevoile de bază și să își atingă scopurile în toate (sau aproape toate) ariile valorizate ale vieții. </a:t>
            </a:r>
          </a:p>
          <a:p>
            <a:pPr lvl="1" algn="just" eaLnBrk="1" hangingPunct="1"/>
            <a:r>
              <a:rPr lang="ro-RO" altLang="ro-RO" sz="1200" dirty="0" smtClean="0"/>
              <a:t>Nu suferă de stres psihologic, tocmai pentru că și-au împlinit cele mai prețuite nevoi, dorințe și obiective.</a:t>
            </a:r>
          </a:p>
          <a:p>
            <a:pPr lvl="1" algn="just" eaLnBrk="1" hangingPunct="1"/>
            <a:r>
              <a:rPr lang="ro-RO" altLang="ro-RO" sz="1200" dirty="0" smtClean="0"/>
              <a:t>Pentru mai multe detalii despre interpretarea acestei categorii, vă rugăm să consultați manualul testului.</a:t>
            </a:r>
          </a:p>
          <a:p>
            <a:pPr lvl="1" algn="just" eaLnBrk="1" hangingPunct="1"/>
            <a:endParaRPr lang="ro-RO" altLang="ro-RO" sz="1200" dirty="0" smtClean="0"/>
          </a:p>
          <a:p>
            <a:pPr algn="just" eaLnBrk="1" hangingPunct="1"/>
            <a:r>
              <a:rPr lang="ro-RO" altLang="ro-RO" sz="1400" b="1" dirty="0" smtClean="0">
                <a:latin typeface="Trebuchet MS" panose="020B0603020202020204" pitchFamily="34" charset="0"/>
              </a:rPr>
              <a:t>Nivel </a:t>
            </a:r>
            <a:r>
              <a:rPr lang="ro-RO" altLang="ro-RO" sz="1400" b="1" dirty="0" smtClean="0">
                <a:latin typeface="Trebuchet MS" panose="020B0603020202020204" pitchFamily="34" charset="0"/>
              </a:rPr>
              <a:t>mediu</a:t>
            </a:r>
          </a:p>
          <a:p>
            <a:pPr lvl="1" algn="just" eaLnBrk="1" hangingPunct="1"/>
            <a:r>
              <a:rPr lang="ro-RO" altLang="ro-RO" sz="1200" dirty="0" smtClean="0"/>
              <a:t>Respondenții care obțin scoruri de nivel mediu sunt de obicei persoane cu o funcționare bună, în ceea ce privește abilitatea de a atinge satisfacția cu ariile valorizate ale vieții. </a:t>
            </a:r>
          </a:p>
          <a:p>
            <a:pPr lvl="1" algn="just" eaLnBrk="1" hangingPunct="1"/>
            <a:r>
              <a:rPr lang="ro-RO" altLang="ro-RO" sz="1200" dirty="0" smtClean="0"/>
              <a:t>Aceste persoane sunt în genere </a:t>
            </a:r>
            <a:r>
              <a:rPr lang="ro-RO" altLang="ro-RO" sz="1200" dirty="0" err="1" smtClean="0"/>
              <a:t>mulţumite</a:t>
            </a:r>
            <a:r>
              <a:rPr lang="ro-RO" altLang="ro-RO" sz="1200" dirty="0" smtClean="0"/>
              <a:t>, fericite și împlinite. </a:t>
            </a:r>
          </a:p>
          <a:p>
            <a:pPr lvl="1" algn="just" eaLnBrk="1" hangingPunct="1"/>
            <a:r>
              <a:rPr lang="ro-RO" altLang="ro-RO" sz="1200" dirty="0" smtClean="0"/>
              <a:t>De cele mai multe ori, au succes în a dobândi ceea ce își doresc de la viață și sunt capabile să își satisfacă nevoile de bază și să își împlinească obiectivele în multe – însă nu în toate, ariile importante ale vieții.</a:t>
            </a:r>
          </a:p>
          <a:p>
            <a:pPr lvl="1" algn="just" eaLnBrk="1" hangingPunct="1"/>
            <a:r>
              <a:rPr lang="ro-RO" altLang="ro-RO" sz="1200" dirty="0" smtClean="0"/>
              <a:t>Respondenții în cauză sunt capabili să vadă lumea într-o lumină destul de clară, fără distorsionarea negativă a situațiilor de viață și fără exagerarea propriile probleme.</a:t>
            </a:r>
          </a:p>
          <a:p>
            <a:pPr lvl="1" algn="just" eaLnBrk="1" hangingPunct="1"/>
            <a:r>
              <a:rPr lang="ro-RO" altLang="ro-RO" sz="1200" dirty="0" smtClean="0"/>
              <a:t>Pentru mai multe detalii despre interpretarea acestei categorii, vă rugăm să consultați manualul testului.</a:t>
            </a:r>
          </a:p>
          <a:p>
            <a:pPr lvl="1" algn="just" eaLnBrk="1" hangingPunct="1"/>
            <a:endParaRPr lang="ro-RO" altLang="ro-RO" sz="12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FFB60E42-ECA3-4163-8896-7CEF103E075A}" type="slidenum">
              <a:rPr lang="en-US" altLang="ro-RO" sz="1000" smtClean="0">
                <a:solidFill>
                  <a:schemeClr val="tx1"/>
                </a:solidFill>
                <a:latin typeface="Arial Narrow" panose="020B0606020202030204" pitchFamily="34" charset="0"/>
              </a:rPr>
              <a:pPr>
                <a:spcBef>
                  <a:spcPct val="0"/>
                </a:spcBef>
                <a:buClrTx/>
                <a:buSzTx/>
                <a:buFontTx/>
                <a:buNone/>
              </a:pPr>
              <a:t>37</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4275" name="Rectangle 2"/>
          <p:cNvSpPr>
            <a:spLocks noGrp="1" noChangeArrowheads="1"/>
          </p:cNvSpPr>
          <p:nvPr>
            <p:ph type="title"/>
          </p:nvPr>
        </p:nvSpPr>
        <p:spPr/>
        <p:txBody>
          <a:bodyPr/>
          <a:lstStyle/>
          <a:p>
            <a:pPr eaLnBrk="1" hangingPunct="1"/>
            <a:r>
              <a:rPr lang="ro-RO" altLang="ro-RO" smtClean="0"/>
              <a:t>Administrarea, cotarea și interpretarea (VI)</a:t>
            </a:r>
            <a:endParaRPr lang="en-US" altLang="ro-RO" smtClean="0"/>
          </a:p>
        </p:txBody>
      </p:sp>
      <p:sp>
        <p:nvSpPr>
          <p:cNvPr id="54276" name="Rectangle 3"/>
          <p:cNvSpPr>
            <a:spLocks noGrp="1" noChangeArrowheads="1"/>
          </p:cNvSpPr>
          <p:nvPr>
            <p:ph type="body" idx="1"/>
          </p:nvPr>
        </p:nvSpPr>
        <p:spPr>
          <a:xfrm>
            <a:off x="228600" y="1447800"/>
            <a:ext cx="8610600" cy="4800600"/>
          </a:xfrm>
        </p:spPr>
        <p:txBody>
          <a:bodyPr/>
          <a:lstStyle/>
          <a:p>
            <a:pPr algn="just" eaLnBrk="1" hangingPunct="1"/>
            <a:r>
              <a:rPr lang="ro-RO" altLang="ro-RO" sz="1400" b="1" dirty="0" smtClean="0">
                <a:latin typeface="Trebuchet MS" panose="020B0603020202020204" pitchFamily="34" charset="0"/>
              </a:rPr>
              <a:t>Nivel </a:t>
            </a:r>
            <a:r>
              <a:rPr lang="ro-RO" altLang="ro-RO" sz="1400" b="1" dirty="0" smtClean="0">
                <a:latin typeface="Trebuchet MS" panose="020B0603020202020204" pitchFamily="34" charset="0"/>
              </a:rPr>
              <a:t>scăzut</a:t>
            </a:r>
          </a:p>
          <a:p>
            <a:pPr lvl="1" algn="just" eaLnBrk="1" hangingPunct="1"/>
            <a:r>
              <a:rPr lang="ro-RO" altLang="ro-RO" sz="1200" dirty="0" smtClean="0"/>
              <a:t>Respondenții care obțin scoruri de nivel scăzut sunt de obicei persoane nefericite și neîmplinite, fiind oarecum incapabile să dobândească ceea ce își doresc de la viață, să își satisfacă nevoile de bază și să își împlinească obiectivele stabilite pe mai multe arii importante ale vieții. Cu toate acestea, ei reușesc să atingă satisfacția în câteva arii ale vieții, lucru care ar trebui să fie folosit în tratament, pentru încurajarea eforturilor de schimbare.</a:t>
            </a:r>
          </a:p>
          <a:p>
            <a:pPr lvl="1" algn="just" eaLnBrk="1" hangingPunct="1"/>
            <a:r>
              <a:rPr lang="en-US" altLang="ro-RO" sz="1200" dirty="0" err="1" smtClean="0"/>
              <a:t>Deși</a:t>
            </a:r>
            <a:r>
              <a:rPr lang="en-US" altLang="ro-RO" sz="1200" dirty="0" smtClean="0"/>
              <a:t> </a:t>
            </a:r>
            <a:r>
              <a:rPr lang="en-US" altLang="ro-RO" sz="1200" dirty="0" err="1" smtClean="0"/>
              <a:t>este</a:t>
            </a:r>
            <a:r>
              <a:rPr lang="en-US" altLang="ro-RO" sz="1200" dirty="0" smtClean="0"/>
              <a:t> </a:t>
            </a:r>
            <a:r>
              <a:rPr lang="en-US" altLang="ro-RO" sz="1200" dirty="0" err="1" smtClean="0"/>
              <a:t>posibil</a:t>
            </a:r>
            <a:r>
              <a:rPr lang="en-US" altLang="ro-RO" sz="1200" dirty="0" smtClean="0"/>
              <a:t> ca </a:t>
            </a:r>
            <a:r>
              <a:rPr lang="en-US" altLang="ro-RO" sz="1200" dirty="0" err="1" smtClean="0"/>
              <a:t>persoanele</a:t>
            </a:r>
            <a:r>
              <a:rPr lang="en-US" altLang="ro-RO" sz="1200" dirty="0" smtClean="0"/>
              <a:t> care </a:t>
            </a:r>
            <a:r>
              <a:rPr lang="en-US" altLang="ro-RO" sz="1200" dirty="0" err="1" smtClean="0"/>
              <a:t>obțin</a:t>
            </a:r>
            <a:r>
              <a:rPr lang="ro-RO" altLang="ro-RO" sz="1200" dirty="0" smtClean="0"/>
              <a:t> </a:t>
            </a:r>
            <a:r>
              <a:rPr lang="en-US" altLang="ro-RO" sz="1200" dirty="0" err="1" smtClean="0"/>
              <a:t>scoruri</a:t>
            </a:r>
            <a:r>
              <a:rPr lang="en-US" altLang="ro-RO" sz="1200" dirty="0" smtClean="0"/>
              <a:t> </a:t>
            </a:r>
            <a:r>
              <a:rPr lang="en-US" altLang="ro-RO" sz="1200" dirty="0" err="1" smtClean="0"/>
              <a:t>scăzute</a:t>
            </a:r>
            <a:r>
              <a:rPr lang="en-US" altLang="ro-RO" sz="1200" dirty="0" smtClean="0"/>
              <a:t> </a:t>
            </a:r>
            <a:r>
              <a:rPr lang="en-US" altLang="ro-RO" sz="1200" dirty="0" err="1" smtClean="0"/>
              <a:t>să</a:t>
            </a:r>
            <a:r>
              <a:rPr lang="en-US" altLang="ro-RO" sz="1200" dirty="0" smtClean="0"/>
              <a:t> nu </a:t>
            </a:r>
            <a:r>
              <a:rPr lang="en-US" altLang="ro-RO" sz="1200" dirty="0" err="1" smtClean="0"/>
              <a:t>prezinte</a:t>
            </a:r>
            <a:r>
              <a:rPr lang="en-US" altLang="ro-RO" sz="1200" dirty="0" smtClean="0"/>
              <a:t> </a:t>
            </a:r>
            <a:r>
              <a:rPr lang="en-US" altLang="ro-RO" sz="1200" dirty="0" err="1" smtClean="0"/>
              <a:t>semne</a:t>
            </a:r>
            <a:r>
              <a:rPr lang="ro-RO" altLang="ro-RO" sz="1200" dirty="0" smtClean="0"/>
              <a:t> </a:t>
            </a:r>
            <a:r>
              <a:rPr lang="en-US" altLang="ro-RO" sz="1200" dirty="0" err="1" smtClean="0"/>
              <a:t>evidente</a:t>
            </a:r>
            <a:r>
              <a:rPr lang="en-US" altLang="ro-RO" sz="1200" dirty="0" smtClean="0"/>
              <a:t> de </a:t>
            </a:r>
            <a:r>
              <a:rPr lang="en-US" altLang="ro-RO" sz="1200" dirty="0" err="1" smtClean="0"/>
              <a:t>suferință</a:t>
            </a:r>
            <a:r>
              <a:rPr lang="en-US" altLang="ro-RO" sz="1200" dirty="0" smtClean="0"/>
              <a:t> </a:t>
            </a:r>
            <a:r>
              <a:rPr lang="en-US" altLang="ro-RO" sz="1200" dirty="0" err="1" smtClean="0"/>
              <a:t>și</a:t>
            </a:r>
            <a:r>
              <a:rPr lang="en-US" altLang="ro-RO" sz="1200" dirty="0" smtClean="0"/>
              <a:t> </a:t>
            </a:r>
            <a:r>
              <a:rPr lang="en-US" altLang="ro-RO" sz="1200" dirty="0" err="1" smtClean="0"/>
              <a:t>tulburări</a:t>
            </a:r>
            <a:r>
              <a:rPr lang="en-US" altLang="ro-RO" sz="1200" dirty="0" smtClean="0"/>
              <a:t> </a:t>
            </a:r>
            <a:r>
              <a:rPr lang="en-US" altLang="ro-RO" sz="1200" dirty="0" err="1" smtClean="0"/>
              <a:t>psihologice</a:t>
            </a:r>
            <a:r>
              <a:rPr lang="en-US" altLang="ro-RO" sz="1200" dirty="0" smtClean="0"/>
              <a:t>, </a:t>
            </a:r>
            <a:r>
              <a:rPr lang="en-US" altLang="ro-RO" sz="1200" dirty="0" err="1" smtClean="0"/>
              <a:t>este</a:t>
            </a:r>
            <a:r>
              <a:rPr lang="en-US" altLang="ro-RO" sz="1200" dirty="0" smtClean="0"/>
              <a:t> </a:t>
            </a:r>
            <a:r>
              <a:rPr lang="en-US" altLang="ro-RO" sz="1200" dirty="0" err="1" smtClean="0"/>
              <a:t>posibil</a:t>
            </a:r>
            <a:r>
              <a:rPr lang="en-US" altLang="ro-RO" sz="1200" dirty="0" smtClean="0"/>
              <a:t> ca de </a:t>
            </a:r>
            <a:r>
              <a:rPr lang="en-US" altLang="ro-RO" sz="1200" dirty="0" err="1" smtClean="0"/>
              <a:t>fapt</a:t>
            </a:r>
            <a:r>
              <a:rPr lang="en-US" altLang="ro-RO" sz="1200" dirty="0" smtClean="0"/>
              <a:t> </a:t>
            </a:r>
            <a:r>
              <a:rPr lang="en-US" altLang="ro-RO" sz="1200" dirty="0" err="1" smtClean="0"/>
              <a:t>acestea</a:t>
            </a:r>
            <a:r>
              <a:rPr lang="ro-RO" altLang="ro-RO" sz="1200" dirty="0" smtClean="0"/>
              <a:t> </a:t>
            </a:r>
            <a:r>
              <a:rPr lang="en-US" altLang="ro-RO" sz="1200" dirty="0" err="1" smtClean="0"/>
              <a:t>să</a:t>
            </a:r>
            <a:r>
              <a:rPr lang="en-US" altLang="ro-RO" sz="1200" dirty="0" smtClean="0"/>
              <a:t> </a:t>
            </a:r>
            <a:r>
              <a:rPr lang="en-US" altLang="ro-RO" sz="1200" dirty="0" err="1" smtClean="0"/>
              <a:t>sufere</a:t>
            </a:r>
            <a:r>
              <a:rPr lang="en-US" altLang="ro-RO" sz="1200" dirty="0" smtClean="0"/>
              <a:t> de </a:t>
            </a:r>
            <a:r>
              <a:rPr lang="en-US" altLang="ro-RO" sz="1200" dirty="0" err="1" smtClean="0"/>
              <a:t>tulburări</a:t>
            </a:r>
            <a:r>
              <a:rPr lang="en-US" altLang="ro-RO" sz="1200" dirty="0" smtClean="0"/>
              <a:t> </a:t>
            </a:r>
            <a:r>
              <a:rPr lang="en-US" altLang="ro-RO" sz="1200" dirty="0" err="1" smtClean="0"/>
              <a:t>psihologice</a:t>
            </a:r>
            <a:r>
              <a:rPr lang="en-US" altLang="ro-RO" sz="1200" dirty="0" smtClean="0"/>
              <a:t> </a:t>
            </a:r>
            <a:r>
              <a:rPr lang="en-US" altLang="ro-RO" sz="1200" dirty="0" err="1" smtClean="0"/>
              <a:t>sau</a:t>
            </a:r>
            <a:r>
              <a:rPr lang="ro-RO" altLang="ro-RO" sz="1200" dirty="0" smtClean="0"/>
              <a:t> </a:t>
            </a:r>
            <a:r>
              <a:rPr lang="en-US" altLang="ro-RO" sz="1200" dirty="0" err="1" smtClean="0"/>
              <a:t>medicale</a:t>
            </a:r>
            <a:r>
              <a:rPr lang="en-US" altLang="ro-RO" sz="1200" dirty="0" smtClean="0"/>
              <a:t>, </a:t>
            </a:r>
            <a:r>
              <a:rPr lang="en-US" altLang="ro-RO" sz="1200" dirty="0" err="1" smtClean="0"/>
              <a:t>în</a:t>
            </a:r>
            <a:r>
              <a:rPr lang="en-US" altLang="ro-RO" sz="1200" dirty="0" smtClean="0"/>
              <a:t> special de </a:t>
            </a:r>
            <a:r>
              <a:rPr lang="en-US" altLang="ro-RO" sz="1200" dirty="0" err="1" smtClean="0"/>
              <a:t>depresie</a:t>
            </a:r>
            <a:r>
              <a:rPr lang="en-US" altLang="ro-RO" sz="1200" dirty="0" smtClean="0"/>
              <a:t> </a:t>
            </a:r>
            <a:r>
              <a:rPr lang="en-US" altLang="ro-RO" sz="1200" dirty="0" err="1" smtClean="0"/>
              <a:t>clinică</a:t>
            </a:r>
            <a:r>
              <a:rPr lang="en-US" altLang="ro-RO" sz="1200" dirty="0" smtClean="0"/>
              <a:t>.</a:t>
            </a:r>
          </a:p>
          <a:p>
            <a:pPr lvl="1" algn="just" eaLnBrk="1" hangingPunct="1"/>
            <a:r>
              <a:rPr lang="en-US" altLang="ro-RO" sz="1200" dirty="0" smtClean="0"/>
              <a:t>De </a:t>
            </a:r>
            <a:r>
              <a:rPr lang="en-US" altLang="ro-RO" sz="1200" dirty="0" err="1" smtClean="0"/>
              <a:t>altfel</a:t>
            </a:r>
            <a:r>
              <a:rPr lang="en-US" altLang="ro-RO" sz="1200" dirty="0" smtClean="0"/>
              <a:t>, </a:t>
            </a:r>
            <a:r>
              <a:rPr lang="en-US" altLang="ro-RO" sz="1200" dirty="0" err="1" smtClean="0"/>
              <a:t>majoritatea</a:t>
            </a:r>
            <a:r>
              <a:rPr lang="en-US" altLang="ro-RO" sz="1200" dirty="0" smtClean="0"/>
              <a:t> </a:t>
            </a:r>
            <a:r>
              <a:rPr lang="en-US" altLang="ro-RO" sz="1200" dirty="0" err="1" smtClean="0"/>
              <a:t>clienților</a:t>
            </a:r>
            <a:r>
              <a:rPr lang="en-US" altLang="ro-RO" sz="1200" dirty="0" smtClean="0"/>
              <a:t> care </a:t>
            </a:r>
            <a:r>
              <a:rPr lang="en-US" altLang="ro-RO" sz="1200" dirty="0" err="1" smtClean="0"/>
              <a:t>solicită</a:t>
            </a:r>
            <a:r>
              <a:rPr lang="ro-RO" altLang="ro-RO" sz="1200" dirty="0" smtClean="0"/>
              <a:t> </a:t>
            </a:r>
            <a:r>
              <a:rPr lang="en-US" altLang="ro-RO" sz="1200" dirty="0" err="1" smtClean="0"/>
              <a:t>tratament</a:t>
            </a:r>
            <a:r>
              <a:rPr lang="en-US" altLang="ro-RO" sz="1200" dirty="0" smtClean="0"/>
              <a:t> </a:t>
            </a:r>
            <a:r>
              <a:rPr lang="en-US" altLang="ro-RO" sz="1200" dirty="0" err="1" smtClean="0"/>
              <a:t>pentru</a:t>
            </a:r>
            <a:r>
              <a:rPr lang="en-US" altLang="ro-RO" sz="1200" dirty="0" smtClean="0"/>
              <a:t> </a:t>
            </a:r>
            <a:r>
              <a:rPr lang="en-US" altLang="ro-RO" sz="1200" dirty="0" err="1" smtClean="0"/>
              <a:t>tulburări</a:t>
            </a:r>
            <a:r>
              <a:rPr lang="en-US" altLang="ro-RO" sz="1200" dirty="0" smtClean="0"/>
              <a:t> </a:t>
            </a:r>
            <a:r>
              <a:rPr lang="en-US" altLang="ro-RO" sz="1200" dirty="0" err="1" smtClean="0"/>
              <a:t>mintale</a:t>
            </a:r>
            <a:r>
              <a:rPr lang="en-US" altLang="ro-RO" sz="1200" dirty="0" smtClean="0"/>
              <a:t> </a:t>
            </a:r>
            <a:r>
              <a:rPr lang="en-US" altLang="ro-RO" sz="1200" dirty="0" err="1" smtClean="0"/>
              <a:t>obțin</a:t>
            </a:r>
            <a:r>
              <a:rPr lang="ro-RO" altLang="ro-RO" sz="1200" dirty="0" smtClean="0"/>
              <a:t> </a:t>
            </a:r>
            <a:r>
              <a:rPr lang="en-US" altLang="ro-RO" sz="1200" dirty="0" smtClean="0"/>
              <a:t>un </a:t>
            </a:r>
            <a:r>
              <a:rPr lang="en-US" altLang="ro-RO" sz="1200" dirty="0" err="1" smtClean="0"/>
              <a:t>scor</a:t>
            </a:r>
            <a:r>
              <a:rPr lang="en-US" altLang="ro-RO" sz="1200" dirty="0" smtClean="0"/>
              <a:t> QOLI </a:t>
            </a:r>
            <a:r>
              <a:rPr lang="en-US" altLang="ro-RO" sz="1200" dirty="0" err="1" smtClean="0"/>
              <a:t>situat</a:t>
            </a:r>
            <a:r>
              <a:rPr lang="en-US" altLang="ro-RO" sz="1200" dirty="0" smtClean="0"/>
              <a:t> la </a:t>
            </a:r>
            <a:r>
              <a:rPr lang="en-US" altLang="ro-RO" sz="1200" dirty="0" err="1" smtClean="0"/>
              <a:t>centila</a:t>
            </a:r>
            <a:r>
              <a:rPr lang="en-US" altLang="ro-RO" sz="1200" dirty="0" smtClean="0"/>
              <a:t> 20 </a:t>
            </a:r>
            <a:r>
              <a:rPr lang="en-US" altLang="ro-RO" sz="1200" dirty="0" err="1" smtClean="0"/>
              <a:t>sau</a:t>
            </a:r>
            <a:r>
              <a:rPr lang="en-US" altLang="ro-RO" sz="1200" dirty="0" smtClean="0"/>
              <a:t> </a:t>
            </a:r>
            <a:r>
              <a:rPr lang="en-US" altLang="ro-RO" sz="1200" dirty="0" err="1" smtClean="0"/>
              <a:t>mai</a:t>
            </a:r>
            <a:r>
              <a:rPr lang="ro-RO" altLang="ro-RO" sz="1200" dirty="0" smtClean="0"/>
              <a:t> </a:t>
            </a:r>
            <a:r>
              <a:rPr lang="en-US" altLang="ro-RO" sz="1200" dirty="0" err="1" smtClean="0"/>
              <a:t>jos</a:t>
            </a:r>
            <a:r>
              <a:rPr lang="en-US" altLang="ro-RO" sz="1200" dirty="0" smtClean="0"/>
              <a:t> (</a:t>
            </a:r>
            <a:r>
              <a:rPr lang="en-US" altLang="ro-RO" sz="1200" dirty="0" err="1" smtClean="0"/>
              <a:t>scor</a:t>
            </a:r>
            <a:r>
              <a:rPr lang="en-US" altLang="ro-RO" sz="1200" dirty="0" smtClean="0"/>
              <a:t> T de 42 </a:t>
            </a:r>
            <a:r>
              <a:rPr lang="en-US" altLang="ro-RO" sz="1200" dirty="0" err="1" smtClean="0"/>
              <a:t>și</a:t>
            </a:r>
            <a:r>
              <a:rPr lang="en-US" altLang="ro-RO" sz="1200" dirty="0" smtClean="0"/>
              <a:t> </a:t>
            </a:r>
            <a:r>
              <a:rPr lang="en-US" altLang="ro-RO" sz="1200" dirty="0" err="1" smtClean="0"/>
              <a:t>scor</a:t>
            </a:r>
            <a:r>
              <a:rPr lang="en-US" altLang="ro-RO" sz="1200" dirty="0" smtClean="0"/>
              <a:t> brut de 1.5), care</a:t>
            </a:r>
            <a:r>
              <a:rPr lang="ro-RO" altLang="ro-RO" sz="1200" dirty="0" smtClean="0"/>
              <a:t> </a:t>
            </a:r>
            <a:r>
              <a:rPr lang="en-US" altLang="ro-RO" sz="1200" dirty="0" err="1" smtClean="0"/>
              <a:t>reprezintă</a:t>
            </a:r>
            <a:r>
              <a:rPr lang="en-US" altLang="ro-RO" sz="1200" dirty="0" smtClean="0"/>
              <a:t> </a:t>
            </a:r>
            <a:r>
              <a:rPr lang="en-US" altLang="ro-RO" sz="1200" dirty="0" err="1" smtClean="0"/>
              <a:t>nivelul</a:t>
            </a:r>
            <a:r>
              <a:rPr lang="en-US" altLang="ro-RO" sz="1200" dirty="0" smtClean="0"/>
              <a:t> de </a:t>
            </a:r>
            <a:r>
              <a:rPr lang="en-US" altLang="ro-RO" sz="1200" dirty="0" err="1" smtClean="0"/>
              <a:t>sus</a:t>
            </a:r>
            <a:r>
              <a:rPr lang="en-US" altLang="ro-RO" sz="1200" dirty="0" smtClean="0"/>
              <a:t> al </a:t>
            </a:r>
            <a:r>
              <a:rPr lang="en-US" altLang="ro-RO" sz="1200" dirty="0" err="1" smtClean="0"/>
              <a:t>acestei</a:t>
            </a:r>
            <a:r>
              <a:rPr lang="en-US" altLang="ro-RO" sz="1200" dirty="0" smtClean="0"/>
              <a:t> </a:t>
            </a:r>
            <a:r>
              <a:rPr lang="en-US" altLang="ro-RO" sz="1200" dirty="0" err="1" smtClean="0"/>
              <a:t>categorii</a:t>
            </a:r>
            <a:r>
              <a:rPr lang="ro-RO" altLang="ro-RO" sz="1200" dirty="0" smtClean="0"/>
              <a:t> </a:t>
            </a:r>
            <a:r>
              <a:rPr lang="en-US" altLang="ro-RO" sz="1200" dirty="0" smtClean="0"/>
              <a:t>de </a:t>
            </a:r>
            <a:r>
              <a:rPr lang="en-US" altLang="ro-RO" sz="1200" dirty="0" err="1" smtClean="0"/>
              <a:t>scoruri</a:t>
            </a:r>
            <a:r>
              <a:rPr lang="en-US" altLang="ro-RO" sz="1200" dirty="0" smtClean="0"/>
              <a:t>. </a:t>
            </a:r>
            <a:r>
              <a:rPr lang="en-US" altLang="ro-RO" sz="1200" dirty="0" err="1" smtClean="0"/>
              <a:t>Chiar</a:t>
            </a:r>
            <a:r>
              <a:rPr lang="en-US" altLang="ro-RO" sz="1200" dirty="0" smtClean="0"/>
              <a:t> </a:t>
            </a:r>
            <a:r>
              <a:rPr lang="en-US" altLang="ro-RO" sz="1200" dirty="0" err="1" smtClean="0"/>
              <a:t>dacă</a:t>
            </a:r>
            <a:r>
              <a:rPr lang="en-US" altLang="ro-RO" sz="1200" dirty="0" smtClean="0"/>
              <a:t> </a:t>
            </a:r>
            <a:r>
              <a:rPr lang="en-US" altLang="ro-RO" sz="1200" dirty="0" err="1" smtClean="0"/>
              <a:t>respondenții</a:t>
            </a:r>
            <a:r>
              <a:rPr lang="en-US" altLang="ro-RO" sz="1200" dirty="0" smtClean="0"/>
              <a:t> </a:t>
            </a:r>
            <a:r>
              <a:rPr lang="en-US" altLang="ro-RO" sz="1200" dirty="0" err="1" smtClean="0"/>
              <a:t>în</a:t>
            </a:r>
            <a:r>
              <a:rPr lang="en-US" altLang="ro-RO" sz="1200" dirty="0" smtClean="0"/>
              <a:t> </a:t>
            </a:r>
            <a:r>
              <a:rPr lang="en-US" altLang="ro-RO" sz="1200" dirty="0" err="1" smtClean="0"/>
              <a:t>cauză</a:t>
            </a:r>
            <a:r>
              <a:rPr lang="ro-RO" altLang="ro-RO" sz="1200" dirty="0" smtClean="0"/>
              <a:t> </a:t>
            </a:r>
            <a:r>
              <a:rPr lang="en-US" altLang="ro-RO" sz="1200" dirty="0" smtClean="0"/>
              <a:t>nu </a:t>
            </a:r>
            <a:r>
              <a:rPr lang="en-US" altLang="ro-RO" sz="1200" dirty="0" err="1" smtClean="0"/>
              <a:t>prezintă</a:t>
            </a:r>
            <a:r>
              <a:rPr lang="en-US" altLang="ro-RO" sz="1200" dirty="0" smtClean="0"/>
              <a:t> </a:t>
            </a:r>
            <a:r>
              <a:rPr lang="en-US" altLang="ro-RO" sz="1200" dirty="0" err="1" smtClean="0"/>
              <a:t>semne</a:t>
            </a:r>
            <a:r>
              <a:rPr lang="en-US" altLang="ro-RO" sz="1200" dirty="0" smtClean="0"/>
              <a:t> ale </a:t>
            </a:r>
            <a:r>
              <a:rPr lang="en-US" altLang="ro-RO" sz="1200" dirty="0" err="1" smtClean="0"/>
              <a:t>vreunei</a:t>
            </a:r>
            <a:r>
              <a:rPr lang="en-US" altLang="ro-RO" sz="1200" dirty="0" smtClean="0"/>
              <a:t> </a:t>
            </a:r>
            <a:r>
              <a:rPr lang="en-US" altLang="ro-RO" sz="1200" dirty="0" err="1" smtClean="0"/>
              <a:t>tulburări</a:t>
            </a:r>
            <a:r>
              <a:rPr lang="en-US" altLang="ro-RO" sz="1200" dirty="0" smtClean="0"/>
              <a:t>,</a:t>
            </a:r>
            <a:r>
              <a:rPr lang="ro-RO" altLang="ro-RO" sz="1200" dirty="0" smtClean="0"/>
              <a:t> </a:t>
            </a:r>
            <a:r>
              <a:rPr lang="en-US" altLang="ro-RO" sz="1200" dirty="0" err="1" smtClean="0"/>
              <a:t>aceștia</a:t>
            </a:r>
            <a:r>
              <a:rPr lang="en-US" altLang="ro-RO" sz="1200" dirty="0" smtClean="0"/>
              <a:t> </a:t>
            </a:r>
            <a:r>
              <a:rPr lang="en-US" altLang="ro-RO" sz="1200" dirty="0" err="1" smtClean="0"/>
              <a:t>sunt</a:t>
            </a:r>
            <a:r>
              <a:rPr lang="en-US" altLang="ro-RO" sz="1200" dirty="0" smtClean="0"/>
              <a:t> </a:t>
            </a:r>
            <a:r>
              <a:rPr lang="en-US" altLang="ro-RO" sz="1200" dirty="0" err="1" smtClean="0"/>
              <a:t>pe</a:t>
            </a:r>
            <a:r>
              <a:rPr lang="en-US" altLang="ro-RO" sz="1200" dirty="0" smtClean="0"/>
              <a:t> </a:t>
            </a:r>
            <a:r>
              <a:rPr lang="en-US" altLang="ro-RO" sz="1200" dirty="0" err="1" smtClean="0"/>
              <a:t>punctul</a:t>
            </a:r>
            <a:r>
              <a:rPr lang="en-US" altLang="ro-RO" sz="1200" dirty="0" smtClean="0"/>
              <a:t> de a </a:t>
            </a:r>
            <a:r>
              <a:rPr lang="en-US" altLang="ro-RO" sz="1200" dirty="0" err="1" smtClean="0"/>
              <a:t>dezvolta</a:t>
            </a:r>
            <a:r>
              <a:rPr lang="en-US" altLang="ro-RO" sz="1200" dirty="0" smtClean="0"/>
              <a:t> o</a:t>
            </a:r>
            <a:r>
              <a:rPr lang="ro-RO" altLang="ro-RO" sz="1200" dirty="0" smtClean="0"/>
              <a:t> </a:t>
            </a:r>
            <a:r>
              <a:rPr lang="en-US" altLang="ro-RO" sz="1200" dirty="0" err="1" smtClean="0"/>
              <a:t>tulburare</a:t>
            </a:r>
            <a:r>
              <a:rPr lang="en-US" altLang="ro-RO" sz="1200" dirty="0" smtClean="0"/>
              <a:t> </a:t>
            </a:r>
            <a:r>
              <a:rPr lang="en-US" altLang="ro-RO" sz="1200" dirty="0" err="1" smtClean="0"/>
              <a:t>psihologică</a:t>
            </a:r>
            <a:r>
              <a:rPr lang="en-US" altLang="ro-RO" sz="1200" dirty="0" smtClean="0"/>
              <a:t> </a:t>
            </a:r>
            <a:r>
              <a:rPr lang="en-US" altLang="ro-RO" sz="1200" dirty="0" err="1" smtClean="0"/>
              <a:t>sau</a:t>
            </a:r>
            <a:r>
              <a:rPr lang="en-US" altLang="ro-RO" sz="1200" dirty="0" smtClean="0"/>
              <a:t> </a:t>
            </a:r>
            <a:r>
              <a:rPr lang="en-US" altLang="ro-RO" sz="1200" dirty="0" err="1" smtClean="0"/>
              <a:t>medicală</a:t>
            </a:r>
            <a:r>
              <a:rPr lang="en-US" altLang="ro-RO" sz="1200" dirty="0" smtClean="0"/>
              <a:t>.</a:t>
            </a:r>
            <a:endParaRPr lang="ro-RO" altLang="ro-RO" sz="1200" dirty="0" smtClean="0"/>
          </a:p>
          <a:p>
            <a:pPr algn="just" eaLnBrk="1" hangingPunct="1"/>
            <a:r>
              <a:rPr lang="en-US" altLang="ro-RO" sz="1400" b="1" dirty="0" err="1" smtClean="0">
                <a:latin typeface="Trebuchet MS" panose="020B0603020202020204" pitchFamily="34" charset="0"/>
              </a:rPr>
              <a:t>Nivel</a:t>
            </a:r>
            <a:r>
              <a:rPr lang="en-US" altLang="ro-RO" sz="1400" b="1" dirty="0" smtClean="0">
                <a:latin typeface="Trebuchet MS" panose="020B0603020202020204" pitchFamily="34" charset="0"/>
              </a:rPr>
              <a:t> </a:t>
            </a:r>
            <a:r>
              <a:rPr lang="en-US" altLang="ro-RO" sz="1400" b="1" dirty="0" err="1" smtClean="0">
                <a:latin typeface="Trebuchet MS" panose="020B0603020202020204" pitchFamily="34" charset="0"/>
              </a:rPr>
              <a:t>foarte</a:t>
            </a:r>
            <a:r>
              <a:rPr lang="en-US" altLang="ro-RO" sz="1400" b="1" dirty="0" smtClean="0">
                <a:latin typeface="Trebuchet MS" panose="020B0603020202020204" pitchFamily="34" charset="0"/>
              </a:rPr>
              <a:t> </a:t>
            </a:r>
            <a:r>
              <a:rPr lang="en-US" altLang="ro-RO" sz="1400" b="1" dirty="0" err="1" smtClean="0">
                <a:latin typeface="Trebuchet MS" panose="020B0603020202020204" pitchFamily="34" charset="0"/>
              </a:rPr>
              <a:t>scăzut</a:t>
            </a:r>
            <a:endParaRPr lang="en-US" altLang="ro-RO" sz="1400" b="1" dirty="0" smtClean="0">
              <a:latin typeface="Trebuchet MS" panose="020B0603020202020204" pitchFamily="34" charset="0"/>
            </a:endParaRPr>
          </a:p>
          <a:p>
            <a:pPr lvl="1" algn="just" eaLnBrk="1" hangingPunct="1"/>
            <a:r>
              <a:rPr lang="en-US" altLang="ro-RO" sz="1200" dirty="0" err="1" smtClean="0"/>
              <a:t>Respondenții</a:t>
            </a:r>
            <a:r>
              <a:rPr lang="en-US" altLang="ro-RO" sz="1200" dirty="0" smtClean="0"/>
              <a:t> care </a:t>
            </a:r>
            <a:r>
              <a:rPr lang="en-US" altLang="ro-RO" sz="1200" dirty="0" err="1" smtClean="0"/>
              <a:t>obțin</a:t>
            </a:r>
            <a:r>
              <a:rPr lang="en-US" altLang="ro-RO" sz="1200" dirty="0" smtClean="0"/>
              <a:t> </a:t>
            </a:r>
            <a:r>
              <a:rPr lang="en-US" altLang="ro-RO" sz="1200" dirty="0" err="1" smtClean="0"/>
              <a:t>scoruri</a:t>
            </a:r>
            <a:r>
              <a:rPr lang="en-US" altLang="ro-RO" sz="1200" dirty="0" smtClean="0"/>
              <a:t> de </a:t>
            </a:r>
            <a:r>
              <a:rPr lang="en-US" altLang="ro-RO" sz="1200" dirty="0" err="1" smtClean="0"/>
              <a:t>Nivel</a:t>
            </a:r>
            <a:r>
              <a:rPr lang="ro-RO" altLang="ro-RO" sz="1200" dirty="0" smtClean="0"/>
              <a:t> </a:t>
            </a:r>
            <a:r>
              <a:rPr lang="en-US" altLang="ro-RO" sz="1200" dirty="0" err="1" smtClean="0"/>
              <a:t>foarte</a:t>
            </a:r>
            <a:r>
              <a:rPr lang="en-US" altLang="ro-RO" sz="1200" dirty="0" smtClean="0"/>
              <a:t> </a:t>
            </a:r>
            <a:r>
              <a:rPr lang="en-US" altLang="ro-RO" sz="1200" dirty="0" err="1" smtClean="0"/>
              <a:t>scăzut</a:t>
            </a:r>
            <a:r>
              <a:rPr lang="en-US" altLang="ro-RO" sz="1200" dirty="0" smtClean="0"/>
              <a:t> </a:t>
            </a:r>
            <a:r>
              <a:rPr lang="en-US" altLang="ro-RO" sz="1200" dirty="0" err="1" smtClean="0"/>
              <a:t>sunt</a:t>
            </a:r>
            <a:r>
              <a:rPr lang="en-US" altLang="ro-RO" sz="1200" dirty="0" smtClean="0"/>
              <a:t> </a:t>
            </a:r>
            <a:r>
              <a:rPr lang="en-US" altLang="ro-RO" sz="1200" dirty="0" err="1" smtClean="0"/>
              <a:t>persoane</a:t>
            </a:r>
            <a:r>
              <a:rPr lang="en-US" altLang="ro-RO" sz="1200" dirty="0" smtClean="0"/>
              <a:t> </a:t>
            </a:r>
            <a:r>
              <a:rPr lang="en-US" altLang="ro-RO" sz="1200" dirty="0" err="1" smtClean="0"/>
              <a:t>extrem</a:t>
            </a:r>
            <a:r>
              <a:rPr lang="en-US" altLang="ro-RO" sz="1200" dirty="0" smtClean="0"/>
              <a:t> de</a:t>
            </a:r>
            <a:r>
              <a:rPr lang="ro-RO" altLang="ro-RO" sz="1200" dirty="0" smtClean="0"/>
              <a:t> </a:t>
            </a:r>
            <a:r>
              <a:rPr lang="en-US" altLang="ro-RO" sz="1200" dirty="0" err="1" smtClean="0"/>
              <a:t>nefericite</a:t>
            </a:r>
            <a:r>
              <a:rPr lang="en-US" altLang="ro-RO" sz="1200" dirty="0" smtClean="0"/>
              <a:t> </a:t>
            </a:r>
            <a:r>
              <a:rPr lang="en-US" altLang="ro-RO" sz="1200" dirty="0" err="1" smtClean="0"/>
              <a:t>și</a:t>
            </a:r>
            <a:r>
              <a:rPr lang="en-US" altLang="ro-RO" sz="1200" dirty="0" smtClean="0"/>
              <a:t> de </a:t>
            </a:r>
            <a:r>
              <a:rPr lang="en-US" altLang="ro-RO" sz="1200" dirty="0" err="1" smtClean="0"/>
              <a:t>neîmplinite</a:t>
            </a:r>
            <a:r>
              <a:rPr lang="en-US" altLang="ro-RO" sz="1200" dirty="0" smtClean="0"/>
              <a:t>. </a:t>
            </a:r>
            <a:r>
              <a:rPr lang="en-US" altLang="ro-RO" sz="1200" dirty="0" err="1" smtClean="0"/>
              <a:t>În</a:t>
            </a:r>
            <a:r>
              <a:rPr lang="en-US" altLang="ro-RO" sz="1200" dirty="0" smtClean="0"/>
              <a:t> general</a:t>
            </a:r>
            <a:r>
              <a:rPr lang="ro-RO" altLang="ro-RO" sz="1200" dirty="0" smtClean="0"/>
              <a:t> </a:t>
            </a:r>
            <a:r>
              <a:rPr lang="en-US" altLang="ro-RO" sz="1200" dirty="0" err="1" smtClean="0"/>
              <a:t>acestea</a:t>
            </a:r>
            <a:r>
              <a:rPr lang="en-US" altLang="ro-RO" sz="1200" dirty="0" smtClean="0"/>
              <a:t> nu au </a:t>
            </a:r>
            <a:r>
              <a:rPr lang="en-US" altLang="ro-RO" sz="1200" dirty="0" err="1" smtClean="0"/>
              <a:t>succes</a:t>
            </a:r>
            <a:r>
              <a:rPr lang="en-US" altLang="ro-RO" sz="1200" dirty="0" smtClean="0"/>
              <a:t> </a:t>
            </a:r>
            <a:r>
              <a:rPr lang="en-US" altLang="ro-RO" sz="1200" dirty="0" err="1" smtClean="0"/>
              <a:t>în</a:t>
            </a:r>
            <a:r>
              <a:rPr lang="en-US" altLang="ro-RO" sz="1200" dirty="0" smtClean="0"/>
              <a:t> </a:t>
            </a:r>
            <a:r>
              <a:rPr lang="en-US" altLang="ro-RO" sz="1200" dirty="0" err="1" smtClean="0"/>
              <a:t>încercarea</a:t>
            </a:r>
            <a:r>
              <a:rPr lang="en-US" altLang="ro-RO" sz="1200" dirty="0" smtClean="0"/>
              <a:t> de a</a:t>
            </a:r>
            <a:r>
              <a:rPr lang="ro-RO" altLang="ro-RO" sz="1200" dirty="0" smtClean="0"/>
              <a:t> </a:t>
            </a:r>
            <a:r>
              <a:rPr lang="en-US" altLang="ro-RO" sz="1200" dirty="0" err="1" smtClean="0"/>
              <a:t>obține</a:t>
            </a:r>
            <a:r>
              <a:rPr lang="en-US" altLang="ro-RO" sz="1200" dirty="0" smtClean="0"/>
              <a:t> </a:t>
            </a:r>
            <a:r>
              <a:rPr lang="en-US" altLang="ro-RO" sz="1200" dirty="0" err="1" smtClean="0"/>
              <a:t>ceea</a:t>
            </a:r>
            <a:r>
              <a:rPr lang="en-US" altLang="ro-RO" sz="1200" dirty="0" smtClean="0"/>
              <a:t> </a:t>
            </a:r>
            <a:r>
              <a:rPr lang="en-US" altLang="ro-RO" sz="1200" dirty="0" err="1" smtClean="0"/>
              <a:t>ce</a:t>
            </a:r>
            <a:r>
              <a:rPr lang="en-US" altLang="ro-RO" sz="1200" dirty="0" smtClean="0"/>
              <a:t> </a:t>
            </a:r>
            <a:r>
              <a:rPr lang="en-US" altLang="ro-RO" sz="1200" dirty="0" err="1" smtClean="0"/>
              <a:t>își</a:t>
            </a:r>
            <a:r>
              <a:rPr lang="en-US" altLang="ro-RO" sz="1200" dirty="0" smtClean="0"/>
              <a:t> </a:t>
            </a:r>
            <a:r>
              <a:rPr lang="en-US" altLang="ro-RO" sz="1200" dirty="0" err="1" smtClean="0"/>
              <a:t>doresc</a:t>
            </a:r>
            <a:r>
              <a:rPr lang="en-US" altLang="ro-RO" sz="1200" dirty="0" smtClean="0"/>
              <a:t> </a:t>
            </a:r>
            <a:r>
              <a:rPr lang="en-US" altLang="ro-RO" sz="1200" dirty="0" err="1" smtClean="0"/>
              <a:t>mai</a:t>
            </a:r>
            <a:r>
              <a:rPr lang="en-US" altLang="ro-RO" sz="1200" dirty="0" smtClean="0"/>
              <a:t> </a:t>
            </a:r>
            <a:r>
              <a:rPr lang="en-US" altLang="ro-RO" sz="1200" dirty="0" err="1" smtClean="0"/>
              <a:t>mult</a:t>
            </a:r>
            <a:r>
              <a:rPr lang="en-US" altLang="ro-RO" sz="1200" dirty="0" smtClean="0"/>
              <a:t> de la</a:t>
            </a:r>
            <a:r>
              <a:rPr lang="ro-RO" altLang="ro-RO" sz="1200" dirty="0" smtClean="0"/>
              <a:t> </a:t>
            </a:r>
            <a:r>
              <a:rPr lang="en-US" altLang="ro-RO" sz="1200" dirty="0" err="1" smtClean="0"/>
              <a:t>viață</a:t>
            </a:r>
            <a:r>
              <a:rPr lang="en-US" altLang="ro-RO" sz="1200" dirty="0" smtClean="0"/>
              <a:t>. </a:t>
            </a:r>
            <a:r>
              <a:rPr lang="en-US" altLang="ro-RO" sz="1200" dirty="0" err="1" smtClean="0"/>
              <a:t>Pentru</a:t>
            </a:r>
            <a:r>
              <a:rPr lang="en-US" altLang="ro-RO" sz="1200" dirty="0" smtClean="0"/>
              <a:t> </a:t>
            </a:r>
            <a:r>
              <a:rPr lang="en-US" altLang="ro-RO" sz="1200" dirty="0" err="1" smtClean="0"/>
              <a:t>că</a:t>
            </a:r>
            <a:r>
              <a:rPr lang="en-US" altLang="ro-RO" sz="1200" dirty="0" smtClean="0"/>
              <a:t> nu </a:t>
            </a:r>
            <a:r>
              <a:rPr lang="en-US" altLang="ro-RO" sz="1200" dirty="0" err="1" smtClean="0"/>
              <a:t>sunt</a:t>
            </a:r>
            <a:r>
              <a:rPr lang="en-US" altLang="ro-RO" sz="1200" dirty="0" smtClean="0"/>
              <a:t> </a:t>
            </a:r>
            <a:r>
              <a:rPr lang="en-US" altLang="ro-RO" sz="1200" dirty="0" err="1" smtClean="0"/>
              <a:t>capabile</a:t>
            </a:r>
            <a:r>
              <a:rPr lang="en-US" altLang="ro-RO" sz="1200" dirty="0" smtClean="0"/>
              <a:t> </a:t>
            </a:r>
            <a:r>
              <a:rPr lang="en-US" altLang="ro-RO" sz="1200" dirty="0" err="1" smtClean="0"/>
              <a:t>să</a:t>
            </a:r>
            <a:r>
              <a:rPr lang="en-US" altLang="ro-RO" sz="1200" dirty="0" smtClean="0"/>
              <a:t> </a:t>
            </a:r>
            <a:r>
              <a:rPr lang="en-US" altLang="ro-RO" sz="1200" dirty="0" err="1" smtClean="0"/>
              <a:t>își</a:t>
            </a:r>
            <a:r>
              <a:rPr lang="ro-RO" altLang="ro-RO" sz="1200" dirty="0" smtClean="0"/>
              <a:t> </a:t>
            </a:r>
            <a:r>
              <a:rPr lang="en-US" altLang="ro-RO" sz="1200" dirty="0" err="1" smtClean="0"/>
              <a:t>satisfacă</a:t>
            </a:r>
            <a:r>
              <a:rPr lang="en-US" altLang="ro-RO" sz="1200" dirty="0" smtClean="0"/>
              <a:t> </a:t>
            </a:r>
            <a:r>
              <a:rPr lang="en-US" altLang="ro-RO" sz="1200" dirty="0" err="1" smtClean="0"/>
              <a:t>nevoile</a:t>
            </a:r>
            <a:r>
              <a:rPr lang="en-US" altLang="ro-RO" sz="1200" dirty="0" smtClean="0"/>
              <a:t> de </a:t>
            </a:r>
            <a:r>
              <a:rPr lang="en-US" altLang="ro-RO" sz="1200" dirty="0" err="1" smtClean="0"/>
              <a:t>bază</a:t>
            </a:r>
            <a:r>
              <a:rPr lang="en-US" altLang="ro-RO" sz="1200" dirty="0" smtClean="0"/>
              <a:t> </a:t>
            </a:r>
            <a:r>
              <a:rPr lang="en-US" altLang="ro-RO" sz="1200" dirty="0" err="1" smtClean="0"/>
              <a:t>și</a:t>
            </a:r>
            <a:r>
              <a:rPr lang="en-US" altLang="ro-RO" sz="1200" dirty="0" smtClean="0"/>
              <a:t> </a:t>
            </a:r>
            <a:r>
              <a:rPr lang="en-US" altLang="ro-RO" sz="1200" dirty="0" err="1" smtClean="0"/>
              <a:t>să</a:t>
            </a:r>
            <a:r>
              <a:rPr lang="en-US" altLang="ro-RO" sz="1200" dirty="0" smtClean="0"/>
              <a:t> </a:t>
            </a:r>
            <a:r>
              <a:rPr lang="en-US" altLang="ro-RO" sz="1200" dirty="0" err="1" smtClean="0"/>
              <a:t>își</a:t>
            </a:r>
            <a:r>
              <a:rPr lang="en-US" altLang="ro-RO" sz="1200" dirty="0" smtClean="0"/>
              <a:t> </a:t>
            </a:r>
            <a:r>
              <a:rPr lang="en-US" altLang="ro-RO" sz="1200" dirty="0" err="1" smtClean="0"/>
              <a:t>împlinească</a:t>
            </a:r>
            <a:r>
              <a:rPr lang="ro-RO" altLang="ro-RO" sz="1200" dirty="0" smtClean="0"/>
              <a:t> </a:t>
            </a:r>
            <a:r>
              <a:rPr lang="en-US" altLang="ro-RO" sz="1200" dirty="0" err="1" smtClean="0"/>
              <a:t>obiectivele</a:t>
            </a:r>
            <a:r>
              <a:rPr lang="en-US" altLang="ro-RO" sz="1200" dirty="0" smtClean="0"/>
              <a:t> </a:t>
            </a:r>
            <a:r>
              <a:rPr lang="en-US" altLang="ro-RO" sz="1200" dirty="0" err="1" smtClean="0"/>
              <a:t>stabilite</a:t>
            </a:r>
            <a:r>
              <a:rPr lang="en-US" altLang="ro-RO" sz="1200" dirty="0" smtClean="0"/>
              <a:t> </a:t>
            </a:r>
            <a:r>
              <a:rPr lang="en-US" altLang="ro-RO" sz="1200" dirty="0" err="1" smtClean="0"/>
              <a:t>pe</a:t>
            </a:r>
            <a:r>
              <a:rPr lang="en-US" altLang="ro-RO" sz="1200" dirty="0" smtClean="0"/>
              <a:t> </a:t>
            </a:r>
            <a:r>
              <a:rPr lang="en-US" altLang="ro-RO" sz="1200" dirty="0" err="1" smtClean="0"/>
              <a:t>cele</a:t>
            </a:r>
            <a:r>
              <a:rPr lang="en-US" altLang="ro-RO" sz="1200" dirty="0" smtClean="0"/>
              <a:t> </a:t>
            </a:r>
            <a:r>
              <a:rPr lang="en-US" altLang="ro-RO" sz="1200" dirty="0" err="1" smtClean="0"/>
              <a:t>mai</a:t>
            </a:r>
            <a:r>
              <a:rPr lang="en-US" altLang="ro-RO" sz="1200" dirty="0" smtClean="0"/>
              <a:t> </a:t>
            </a:r>
            <a:r>
              <a:rPr lang="en-US" altLang="ro-RO" sz="1200" dirty="0" err="1" smtClean="0"/>
              <a:t>valorizate</a:t>
            </a:r>
            <a:r>
              <a:rPr lang="ro-RO" altLang="ro-RO" sz="1200" dirty="0" smtClean="0"/>
              <a:t> </a:t>
            </a:r>
            <a:r>
              <a:rPr lang="en-US" altLang="ro-RO" sz="1200" dirty="0" err="1" smtClean="0"/>
              <a:t>arii</a:t>
            </a:r>
            <a:r>
              <a:rPr lang="en-US" altLang="ro-RO" sz="1200" dirty="0" smtClean="0"/>
              <a:t> ale </a:t>
            </a:r>
            <a:r>
              <a:rPr lang="en-US" altLang="ro-RO" sz="1200" dirty="0" err="1" smtClean="0"/>
              <a:t>vieții</a:t>
            </a:r>
            <a:r>
              <a:rPr lang="en-US" altLang="ro-RO" sz="1200" dirty="0" smtClean="0"/>
              <a:t>, </a:t>
            </a:r>
            <a:r>
              <a:rPr lang="en-US" altLang="ro-RO" sz="1200" dirty="0" err="1" smtClean="0"/>
              <a:t>persoanele</a:t>
            </a:r>
            <a:r>
              <a:rPr lang="en-US" altLang="ro-RO" sz="1200" dirty="0" smtClean="0"/>
              <a:t> respective </a:t>
            </a:r>
            <a:r>
              <a:rPr lang="en-US" altLang="ro-RO" sz="1200" dirty="0" err="1" smtClean="0"/>
              <a:t>sunt</a:t>
            </a:r>
            <a:r>
              <a:rPr lang="ro-RO" altLang="ro-RO" sz="1200" dirty="0" smtClean="0"/>
              <a:t> </a:t>
            </a:r>
            <a:r>
              <a:rPr lang="en-US" altLang="ro-RO" sz="1200" dirty="0" err="1" smtClean="0"/>
              <a:t>extrem</a:t>
            </a:r>
            <a:r>
              <a:rPr lang="en-US" altLang="ro-RO" sz="1200" dirty="0" smtClean="0"/>
              <a:t> de </a:t>
            </a:r>
            <a:r>
              <a:rPr lang="en-US" altLang="ro-RO" sz="1200" dirty="0" err="1" smtClean="0"/>
              <a:t>nemulțumite</a:t>
            </a:r>
            <a:r>
              <a:rPr lang="en-US" altLang="ro-RO" sz="1200" dirty="0" smtClean="0"/>
              <a:t> de </a:t>
            </a:r>
            <a:r>
              <a:rPr lang="en-US" altLang="ro-RO" sz="1200" dirty="0" err="1" smtClean="0"/>
              <a:t>propria</a:t>
            </a:r>
            <a:r>
              <a:rPr lang="en-US" altLang="ro-RO" sz="1200" dirty="0" smtClean="0"/>
              <a:t> </a:t>
            </a:r>
            <a:r>
              <a:rPr lang="en-US" altLang="ro-RO" sz="1200" dirty="0" err="1" smtClean="0"/>
              <a:t>viață</a:t>
            </a:r>
            <a:r>
              <a:rPr lang="en-US" altLang="ro-RO" sz="1200" dirty="0" smtClean="0"/>
              <a:t>.</a:t>
            </a:r>
          </a:p>
          <a:p>
            <a:pPr lvl="1" algn="just" eaLnBrk="1" hangingPunct="1"/>
            <a:r>
              <a:rPr lang="en-US" altLang="ro-RO" sz="1200" dirty="0" smtClean="0"/>
              <a:t>Au </a:t>
            </a:r>
            <a:r>
              <a:rPr lang="en-US" altLang="ro-RO" sz="1200" dirty="0" err="1" smtClean="0"/>
              <a:t>tendința</a:t>
            </a:r>
            <a:r>
              <a:rPr lang="en-US" altLang="ro-RO" sz="1200" dirty="0" smtClean="0"/>
              <a:t> de a se </a:t>
            </a:r>
            <a:r>
              <a:rPr lang="en-US" altLang="ro-RO" sz="1200" dirty="0" err="1" smtClean="0"/>
              <a:t>simți</a:t>
            </a:r>
            <a:r>
              <a:rPr lang="en-US" altLang="ro-RO" sz="1200" dirty="0" smtClean="0"/>
              <a:t> frustrate </a:t>
            </a:r>
            <a:r>
              <a:rPr lang="en-US" altLang="ro-RO" sz="1200" dirty="0" err="1" smtClean="0"/>
              <a:t>și</a:t>
            </a:r>
            <a:r>
              <a:rPr lang="ro-RO" altLang="ro-RO" sz="1200" dirty="0" smtClean="0"/>
              <a:t> </a:t>
            </a:r>
            <a:r>
              <a:rPr lang="en-US" altLang="ro-RO" sz="1200" dirty="0" err="1" smtClean="0"/>
              <a:t>neîmplinite</a:t>
            </a:r>
            <a:r>
              <a:rPr lang="en-US" altLang="ro-RO" sz="1200" dirty="0" smtClean="0"/>
              <a:t> </a:t>
            </a:r>
            <a:r>
              <a:rPr lang="en-US" altLang="ro-RO" sz="1200" dirty="0" err="1" smtClean="0"/>
              <a:t>în</a:t>
            </a:r>
            <a:r>
              <a:rPr lang="en-US" altLang="ro-RO" sz="1200" dirty="0" smtClean="0"/>
              <a:t> </a:t>
            </a:r>
            <a:r>
              <a:rPr lang="en-US" altLang="ro-RO" sz="1200" dirty="0" err="1" smtClean="0"/>
              <a:t>majoritatea</a:t>
            </a:r>
            <a:r>
              <a:rPr lang="en-US" altLang="ro-RO" sz="1200" dirty="0" smtClean="0"/>
              <a:t> </a:t>
            </a:r>
            <a:r>
              <a:rPr lang="en-US" altLang="ro-RO" sz="1200" dirty="0" err="1" smtClean="0"/>
              <a:t>ariilor</a:t>
            </a:r>
            <a:r>
              <a:rPr lang="en-US" altLang="ro-RO" sz="1200" dirty="0" smtClean="0"/>
              <a:t> </a:t>
            </a:r>
            <a:r>
              <a:rPr lang="en-US" altLang="ro-RO" sz="1200" dirty="0" err="1" smtClean="0"/>
              <a:t>vieții</a:t>
            </a:r>
            <a:r>
              <a:rPr lang="en-US" altLang="ro-RO" sz="1200" dirty="0" smtClean="0"/>
              <a:t>, </a:t>
            </a:r>
            <a:r>
              <a:rPr lang="en-US" altLang="ro-RO" sz="1200" dirty="0" err="1" smtClean="0"/>
              <a:t>fără</a:t>
            </a:r>
            <a:r>
              <a:rPr lang="ro-RO" altLang="ro-RO" sz="1200" dirty="0" smtClean="0"/>
              <a:t> </a:t>
            </a:r>
            <a:r>
              <a:rPr lang="en-US" altLang="ro-RO" sz="1200" dirty="0" smtClean="0"/>
              <a:t>ca </a:t>
            </a:r>
            <a:r>
              <a:rPr lang="en-US" altLang="ro-RO" sz="1200" dirty="0" err="1" smtClean="0"/>
              <a:t>această</a:t>
            </a:r>
            <a:r>
              <a:rPr lang="en-US" altLang="ro-RO" sz="1200" dirty="0" smtClean="0"/>
              <a:t> stare </a:t>
            </a:r>
            <a:r>
              <a:rPr lang="en-US" altLang="ro-RO" sz="1200" dirty="0" err="1" smtClean="0"/>
              <a:t>să</a:t>
            </a:r>
            <a:r>
              <a:rPr lang="en-US" altLang="ro-RO" sz="1200" dirty="0" smtClean="0"/>
              <a:t> fie </a:t>
            </a:r>
            <a:r>
              <a:rPr lang="en-US" altLang="ro-RO" sz="1200" dirty="0" err="1" smtClean="0"/>
              <a:t>compensată</a:t>
            </a:r>
            <a:r>
              <a:rPr lang="en-US" altLang="ro-RO" sz="1200" dirty="0" smtClean="0"/>
              <a:t> de </a:t>
            </a:r>
            <a:r>
              <a:rPr lang="en-US" altLang="ro-RO" sz="1200" dirty="0" err="1" smtClean="0"/>
              <a:t>împlinirea</a:t>
            </a:r>
            <a:r>
              <a:rPr lang="ro-RO" altLang="ro-RO" sz="1200" dirty="0" smtClean="0"/>
              <a:t> </a:t>
            </a:r>
            <a:r>
              <a:rPr lang="en-US" altLang="ro-RO" sz="1200" dirty="0" err="1" smtClean="0"/>
              <a:t>pe</a:t>
            </a:r>
            <a:r>
              <a:rPr lang="en-US" altLang="ro-RO" sz="1200" dirty="0" smtClean="0"/>
              <a:t> </a:t>
            </a:r>
            <a:r>
              <a:rPr lang="en-US" altLang="ro-RO" sz="1200" dirty="0" err="1" smtClean="0"/>
              <a:t>celelalte</a:t>
            </a:r>
            <a:r>
              <a:rPr lang="en-US" altLang="ro-RO" sz="1200" dirty="0" smtClean="0"/>
              <a:t> </a:t>
            </a:r>
            <a:r>
              <a:rPr lang="en-US" altLang="ro-RO" sz="1200" dirty="0" err="1" smtClean="0"/>
              <a:t>arii</a:t>
            </a:r>
            <a:r>
              <a:rPr lang="en-US" altLang="ro-RO" sz="1200" dirty="0" smtClean="0"/>
              <a:t> ale </a:t>
            </a:r>
            <a:r>
              <a:rPr lang="en-US" altLang="ro-RO" sz="1200" dirty="0" err="1" smtClean="0"/>
              <a:t>vieții</a:t>
            </a:r>
            <a:r>
              <a:rPr lang="en-US" altLang="ro-RO" sz="1200" dirty="0" smtClean="0"/>
              <a:t> </a:t>
            </a:r>
            <a:r>
              <a:rPr lang="en-US" altLang="ro-RO" sz="1200" dirty="0" err="1" smtClean="0"/>
              <a:t>lor</a:t>
            </a:r>
            <a:r>
              <a:rPr lang="en-US" altLang="ro-RO" sz="1200" dirty="0" smtClean="0"/>
              <a:t>. </a:t>
            </a:r>
            <a:r>
              <a:rPr lang="en-US" altLang="ro-RO" sz="1200" dirty="0" err="1" smtClean="0"/>
              <a:t>În</a:t>
            </a:r>
            <a:r>
              <a:rPr lang="en-US" altLang="ro-RO" sz="1200" dirty="0" smtClean="0"/>
              <a:t> </a:t>
            </a:r>
            <a:r>
              <a:rPr lang="en-US" altLang="ro-RO" sz="1200" dirty="0" err="1" smtClean="0"/>
              <a:t>cazul</a:t>
            </a:r>
            <a:r>
              <a:rPr lang="ro-RO" altLang="ro-RO" sz="1200" dirty="0" smtClean="0"/>
              <a:t> </a:t>
            </a:r>
            <a:r>
              <a:rPr lang="en-US" altLang="ro-RO" sz="1200" dirty="0" err="1" smtClean="0"/>
              <a:t>persoanelor</a:t>
            </a:r>
            <a:r>
              <a:rPr lang="en-US" altLang="ro-RO" sz="1200" dirty="0" smtClean="0"/>
              <a:t> care </a:t>
            </a:r>
            <a:r>
              <a:rPr lang="en-US" altLang="ro-RO" sz="1200" dirty="0" err="1" smtClean="0"/>
              <a:t>obțin</a:t>
            </a:r>
            <a:r>
              <a:rPr lang="en-US" altLang="ro-RO" sz="1200" dirty="0" smtClean="0"/>
              <a:t> </a:t>
            </a:r>
            <a:r>
              <a:rPr lang="en-US" altLang="ro-RO" sz="1200" dirty="0" err="1" smtClean="0"/>
              <a:t>scoruri</a:t>
            </a:r>
            <a:r>
              <a:rPr lang="en-US" altLang="ro-RO" sz="1200" dirty="0" smtClean="0"/>
              <a:t> </a:t>
            </a:r>
            <a:r>
              <a:rPr lang="en-US" altLang="ro-RO" sz="1200" dirty="0" err="1" smtClean="0"/>
              <a:t>foarte</a:t>
            </a:r>
            <a:r>
              <a:rPr lang="en-US" altLang="ro-RO" sz="1200" dirty="0" smtClean="0"/>
              <a:t> </a:t>
            </a:r>
            <a:r>
              <a:rPr lang="en-US" altLang="ro-RO" sz="1200" dirty="0" err="1" smtClean="0"/>
              <a:t>mici</a:t>
            </a:r>
            <a:r>
              <a:rPr lang="en-US" altLang="ro-RO" sz="1200" dirty="0" smtClean="0"/>
              <a:t>,</a:t>
            </a:r>
            <a:r>
              <a:rPr lang="ro-RO" altLang="ro-RO" sz="1200" dirty="0" smtClean="0"/>
              <a:t> </a:t>
            </a:r>
            <a:r>
              <a:rPr lang="en-US" altLang="ro-RO" sz="1200" dirty="0" err="1" smtClean="0"/>
              <a:t>nevoile</a:t>
            </a:r>
            <a:r>
              <a:rPr lang="en-US" altLang="ro-RO" sz="1200" dirty="0" smtClean="0"/>
              <a:t>, </a:t>
            </a:r>
            <a:r>
              <a:rPr lang="en-US" altLang="ro-RO" sz="1200" dirty="0" err="1" smtClean="0"/>
              <a:t>obiectivele</a:t>
            </a:r>
            <a:r>
              <a:rPr lang="en-US" altLang="ro-RO" sz="1200" dirty="0" smtClean="0"/>
              <a:t> </a:t>
            </a:r>
            <a:r>
              <a:rPr lang="en-US" altLang="ro-RO" sz="1200" dirty="0" err="1" smtClean="0"/>
              <a:t>și</a:t>
            </a:r>
            <a:r>
              <a:rPr lang="en-US" altLang="ro-RO" sz="1200" dirty="0" smtClean="0"/>
              <a:t> </a:t>
            </a:r>
            <a:r>
              <a:rPr lang="en-US" altLang="ro-RO" sz="1200" dirty="0" err="1" smtClean="0"/>
              <a:t>dorințele</a:t>
            </a:r>
            <a:r>
              <a:rPr lang="en-US" altLang="ro-RO" sz="1200" dirty="0" smtClean="0"/>
              <a:t> </a:t>
            </a:r>
            <a:r>
              <a:rPr lang="en-US" altLang="ro-RO" sz="1200" dirty="0" err="1" smtClean="0"/>
              <a:t>lor</a:t>
            </a:r>
            <a:r>
              <a:rPr lang="en-US" altLang="ro-RO" sz="1200" dirty="0" smtClean="0"/>
              <a:t> </a:t>
            </a:r>
            <a:r>
              <a:rPr lang="en-US" altLang="ro-RO" sz="1200" dirty="0" err="1" smtClean="0"/>
              <a:t>cele</a:t>
            </a:r>
            <a:r>
              <a:rPr lang="en-US" altLang="ro-RO" sz="1200" dirty="0" smtClean="0"/>
              <a:t> </a:t>
            </a:r>
            <a:r>
              <a:rPr lang="en-US" altLang="ro-RO" sz="1200" dirty="0" err="1" smtClean="0"/>
              <a:t>mai</a:t>
            </a:r>
            <a:r>
              <a:rPr lang="ro-RO" altLang="ro-RO" sz="1200" dirty="0" smtClean="0"/>
              <a:t> </a:t>
            </a:r>
            <a:r>
              <a:rPr lang="en-US" altLang="ro-RO" sz="1200" dirty="0" err="1" smtClean="0"/>
              <a:t>importante</a:t>
            </a:r>
            <a:r>
              <a:rPr lang="en-US" altLang="ro-RO" sz="1200" dirty="0" smtClean="0"/>
              <a:t> nu </a:t>
            </a:r>
            <a:r>
              <a:rPr lang="en-US" altLang="ro-RO" sz="1200" dirty="0" err="1" smtClean="0"/>
              <a:t>sunt</a:t>
            </a:r>
            <a:r>
              <a:rPr lang="en-US" altLang="ro-RO" sz="1200" dirty="0" smtClean="0"/>
              <a:t> </a:t>
            </a:r>
            <a:r>
              <a:rPr lang="en-US" altLang="ro-RO" sz="1200" dirty="0" err="1" smtClean="0"/>
              <a:t>împlinite</a:t>
            </a:r>
            <a:r>
              <a:rPr lang="en-US" altLang="ro-RO" sz="1200" dirty="0" smtClean="0"/>
              <a:t>, </a:t>
            </a:r>
            <a:r>
              <a:rPr lang="en-US" altLang="ro-RO" sz="1200" dirty="0" err="1" smtClean="0"/>
              <a:t>făcându</a:t>
            </a:r>
            <a:r>
              <a:rPr lang="en-US" altLang="ro-RO" sz="1200" dirty="0" smtClean="0"/>
              <a:t>-le</a:t>
            </a:r>
            <a:r>
              <a:rPr lang="ro-RO" altLang="ro-RO" sz="1200" dirty="0" smtClean="0"/>
              <a:t> </a:t>
            </a:r>
            <a:r>
              <a:rPr lang="en-US" altLang="ro-RO" sz="1200" dirty="0" err="1" smtClean="0"/>
              <a:t>vulnerabile</a:t>
            </a:r>
            <a:r>
              <a:rPr lang="en-US" altLang="ro-RO" sz="1200" dirty="0" smtClean="0"/>
              <a:t> la </a:t>
            </a:r>
            <a:r>
              <a:rPr lang="en-US" altLang="ro-RO" sz="1200" dirty="0" err="1" smtClean="0"/>
              <a:t>sentimente</a:t>
            </a:r>
            <a:r>
              <a:rPr lang="en-US" altLang="ro-RO" sz="1200" dirty="0" smtClean="0"/>
              <a:t> negative </a:t>
            </a:r>
            <a:r>
              <a:rPr lang="en-US" altLang="ro-RO" sz="1200" dirty="0" err="1" smtClean="0"/>
              <a:t>și</a:t>
            </a:r>
            <a:r>
              <a:rPr lang="en-US" altLang="ro-RO" sz="1200" dirty="0" smtClean="0"/>
              <a:t> o </a:t>
            </a:r>
            <a:r>
              <a:rPr lang="en-US" altLang="ro-RO" sz="1200" dirty="0" err="1" smtClean="0"/>
              <a:t>bună</a:t>
            </a:r>
            <a:r>
              <a:rPr lang="ro-RO" altLang="ro-RO" sz="1200" dirty="0" smtClean="0"/>
              <a:t> </a:t>
            </a:r>
            <a:r>
              <a:rPr lang="en-US" altLang="ro-RO" sz="1200" dirty="0" err="1" smtClean="0"/>
              <a:t>gazdă</a:t>
            </a:r>
            <a:r>
              <a:rPr lang="en-US" altLang="ro-RO" sz="1200" dirty="0" smtClean="0"/>
              <a:t> a </a:t>
            </a:r>
            <a:r>
              <a:rPr lang="en-US" altLang="ro-RO" sz="1200" dirty="0" err="1" smtClean="0"/>
              <a:t>problemelor</a:t>
            </a:r>
            <a:r>
              <a:rPr lang="en-US" altLang="ro-RO" sz="1200" dirty="0" smtClean="0"/>
              <a:t> de </a:t>
            </a:r>
            <a:r>
              <a:rPr lang="en-US" altLang="ro-RO" sz="1200" dirty="0" err="1" smtClean="0"/>
              <a:t>ordin</a:t>
            </a:r>
            <a:r>
              <a:rPr lang="en-US" altLang="ro-RO" sz="1200" dirty="0" smtClean="0"/>
              <a:t> </a:t>
            </a:r>
            <a:r>
              <a:rPr lang="en-US" altLang="ro-RO" sz="1200" dirty="0" err="1" smtClean="0"/>
              <a:t>psihologic</a:t>
            </a:r>
            <a:r>
              <a:rPr lang="en-US" altLang="ro-RO" sz="1200" dirty="0" smtClean="0"/>
              <a:t> </a:t>
            </a:r>
            <a:r>
              <a:rPr lang="en-US" altLang="ro-RO" sz="1200" dirty="0" err="1" smtClean="0"/>
              <a:t>și</a:t>
            </a:r>
            <a:r>
              <a:rPr lang="ro-RO" altLang="ro-RO" sz="1200" dirty="0" smtClean="0"/>
              <a:t> </a:t>
            </a:r>
            <a:r>
              <a:rPr lang="en-US" altLang="ro-RO" sz="1200" dirty="0" smtClean="0"/>
              <a:t>medical. </a:t>
            </a:r>
            <a:r>
              <a:rPr lang="en-US" altLang="ro-RO" sz="1200" dirty="0" err="1" smtClean="0"/>
              <a:t>Performanța</a:t>
            </a:r>
            <a:r>
              <a:rPr lang="en-US" altLang="ro-RO" sz="1200" dirty="0" smtClean="0"/>
              <a:t> </a:t>
            </a:r>
            <a:r>
              <a:rPr lang="en-US" altLang="ro-RO" sz="1200" dirty="0" err="1" smtClean="0"/>
              <a:t>în</a:t>
            </a:r>
            <a:r>
              <a:rPr lang="en-US" altLang="ro-RO" sz="1200" dirty="0" smtClean="0"/>
              <a:t> </a:t>
            </a:r>
            <a:r>
              <a:rPr lang="en-US" altLang="ro-RO" sz="1200" dirty="0" err="1" smtClean="0"/>
              <a:t>muncă</a:t>
            </a:r>
            <a:r>
              <a:rPr lang="en-US" altLang="ro-RO" sz="1200" dirty="0" smtClean="0"/>
              <a:t> a </a:t>
            </a:r>
            <a:r>
              <a:rPr lang="en-US" altLang="ro-RO" sz="1200" dirty="0" err="1" smtClean="0"/>
              <a:t>persoanelor</a:t>
            </a:r>
            <a:r>
              <a:rPr lang="ro-RO" altLang="ro-RO" sz="1200" dirty="0" smtClean="0"/>
              <a:t> </a:t>
            </a:r>
            <a:r>
              <a:rPr lang="en-US" altLang="ro-RO" sz="1200" dirty="0" smtClean="0"/>
              <a:t>care </a:t>
            </a:r>
            <a:r>
              <a:rPr lang="en-US" altLang="ro-RO" sz="1200" dirty="0" err="1" smtClean="0"/>
              <a:t>obțin</a:t>
            </a:r>
            <a:r>
              <a:rPr lang="en-US" altLang="ro-RO" sz="1200" dirty="0" smtClean="0"/>
              <a:t> un </a:t>
            </a:r>
            <a:r>
              <a:rPr lang="en-US" altLang="ro-RO" sz="1200" dirty="0" err="1" smtClean="0"/>
              <a:t>scor</a:t>
            </a:r>
            <a:r>
              <a:rPr lang="en-US" altLang="ro-RO" sz="1200" dirty="0" smtClean="0"/>
              <a:t> </a:t>
            </a:r>
            <a:r>
              <a:rPr lang="en-US" altLang="ro-RO" sz="1200" dirty="0" err="1" smtClean="0"/>
              <a:t>foarte</a:t>
            </a:r>
            <a:r>
              <a:rPr lang="en-US" altLang="ro-RO" sz="1200" dirty="0" smtClean="0"/>
              <a:t> </a:t>
            </a:r>
            <a:r>
              <a:rPr lang="en-US" altLang="ro-RO" sz="1200" dirty="0" err="1" smtClean="0"/>
              <a:t>scăzut</a:t>
            </a:r>
            <a:r>
              <a:rPr lang="en-US" altLang="ro-RO" sz="1200" dirty="0" smtClean="0"/>
              <a:t> QOLI</a:t>
            </a:r>
            <a:r>
              <a:rPr lang="ro-RO" altLang="ro-RO" sz="1200" dirty="0" smtClean="0"/>
              <a:t> </a:t>
            </a:r>
            <a:r>
              <a:rPr lang="en-US" altLang="ro-RO" sz="1200" dirty="0" err="1" smtClean="0"/>
              <a:t>și</a:t>
            </a:r>
            <a:r>
              <a:rPr lang="en-US" altLang="ro-RO" sz="1200" dirty="0" smtClean="0"/>
              <a:t> </a:t>
            </a:r>
            <a:r>
              <a:rPr lang="en-US" altLang="ro-RO" sz="1200" dirty="0" err="1" smtClean="0"/>
              <a:t>satisfacția</a:t>
            </a:r>
            <a:r>
              <a:rPr lang="en-US" altLang="ro-RO" sz="1200" dirty="0" smtClean="0"/>
              <a:t> </a:t>
            </a:r>
            <a:r>
              <a:rPr lang="en-US" altLang="ro-RO" sz="1200" dirty="0" err="1" smtClean="0"/>
              <a:t>acestora</a:t>
            </a:r>
            <a:r>
              <a:rPr lang="en-US" altLang="ro-RO" sz="1200" dirty="0" smtClean="0"/>
              <a:t> cu </a:t>
            </a:r>
            <a:r>
              <a:rPr lang="en-US" altLang="ro-RO" sz="1200" dirty="0" err="1" smtClean="0"/>
              <a:t>locul</a:t>
            </a:r>
            <a:r>
              <a:rPr lang="en-US" altLang="ro-RO" sz="1200" dirty="0" smtClean="0"/>
              <a:t> de </a:t>
            </a:r>
            <a:r>
              <a:rPr lang="en-US" altLang="ro-RO" sz="1200" dirty="0" err="1" smtClean="0"/>
              <a:t>muncă</a:t>
            </a:r>
            <a:r>
              <a:rPr lang="en-US" altLang="ro-RO" sz="1200" dirty="0" smtClean="0"/>
              <a:t> pot</a:t>
            </a:r>
            <a:r>
              <a:rPr lang="ro-RO" altLang="ro-RO" sz="1200" dirty="0" smtClean="0"/>
              <a:t> </a:t>
            </a:r>
            <a:r>
              <a:rPr lang="en-US" altLang="ro-RO" sz="1200" dirty="0" err="1" smtClean="0"/>
              <a:t>avea</a:t>
            </a:r>
            <a:r>
              <a:rPr lang="en-US" altLang="ro-RO" sz="1200" dirty="0" smtClean="0"/>
              <a:t> de </a:t>
            </a:r>
            <a:r>
              <a:rPr lang="en-US" altLang="ro-RO" sz="1200" dirty="0" err="1" smtClean="0"/>
              <a:t>suferit</a:t>
            </a:r>
            <a:r>
              <a:rPr lang="en-US" altLang="ro-RO" sz="1200" dirty="0" smtClean="0"/>
              <a:t> din </a:t>
            </a:r>
            <a:r>
              <a:rPr lang="en-US" altLang="ro-RO" sz="1200" dirty="0" err="1" smtClean="0"/>
              <a:t>cauza</a:t>
            </a:r>
            <a:r>
              <a:rPr lang="en-US" altLang="ro-RO" sz="1200" dirty="0" smtClean="0"/>
              <a:t> </a:t>
            </a:r>
            <a:r>
              <a:rPr lang="en-US" altLang="ro-RO" sz="1200" dirty="0" err="1" smtClean="0"/>
              <a:t>nivelu</a:t>
            </a:r>
            <a:r>
              <a:rPr lang="ro-RO" altLang="ro-RO" sz="1200" dirty="0" smtClean="0"/>
              <a:t>r</a:t>
            </a:r>
            <a:r>
              <a:rPr lang="en-US" altLang="ro-RO" sz="1200" dirty="0" err="1" smtClean="0"/>
              <a:t>i</a:t>
            </a:r>
            <a:r>
              <a:rPr lang="fr-FR" altLang="ro-RO" sz="1200" dirty="0" err="1" smtClean="0"/>
              <a:t>lor</a:t>
            </a:r>
            <a:r>
              <a:rPr lang="fr-FR" altLang="ro-RO" sz="1200" dirty="0" smtClean="0"/>
              <a:t> de</a:t>
            </a:r>
            <a:r>
              <a:rPr lang="ro-RO" altLang="ro-RO" sz="1200" dirty="0" smtClean="0"/>
              <a:t> </a:t>
            </a:r>
            <a:r>
              <a:rPr lang="fr-FR" altLang="ro-RO" sz="1200" dirty="0" err="1" smtClean="0"/>
              <a:t>nefericire</a:t>
            </a:r>
            <a:r>
              <a:rPr lang="fr-FR" altLang="ro-RO" sz="1200" dirty="0" smtClean="0"/>
              <a:t> (Rain et al., 1991).</a:t>
            </a:r>
            <a:endParaRPr lang="en-US" altLang="ro-RO" sz="1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D153B5C8-5F6C-4B0A-8A80-41E5876EFE3E}" type="slidenum">
              <a:rPr lang="en-US" altLang="ro-RO" sz="1000" smtClean="0">
                <a:solidFill>
                  <a:schemeClr val="tx1"/>
                </a:solidFill>
                <a:latin typeface="Arial Narrow" panose="020B0606020202030204" pitchFamily="34" charset="0"/>
              </a:rPr>
              <a:pPr>
                <a:spcBef>
                  <a:spcPct val="0"/>
                </a:spcBef>
                <a:buClrTx/>
                <a:buSzTx/>
                <a:buFontTx/>
                <a:buNone/>
              </a:pPr>
              <a:t>38</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5299" name="Rectangle 2"/>
          <p:cNvSpPr>
            <a:spLocks noGrp="1" noChangeArrowheads="1"/>
          </p:cNvSpPr>
          <p:nvPr>
            <p:ph type="title"/>
          </p:nvPr>
        </p:nvSpPr>
        <p:spPr/>
        <p:txBody>
          <a:bodyPr/>
          <a:lstStyle/>
          <a:p>
            <a:pPr eaLnBrk="1" hangingPunct="1"/>
            <a:r>
              <a:rPr lang="ro-RO" altLang="ro-RO" smtClean="0"/>
              <a:t>Administrarea, cotarea și interpretarea (VII)</a:t>
            </a:r>
            <a:endParaRPr lang="en-US" altLang="ro-RO" smtClean="0"/>
          </a:p>
        </p:txBody>
      </p:sp>
      <p:sp>
        <p:nvSpPr>
          <p:cNvPr id="55300" name="Content Placeholder 1"/>
          <p:cNvSpPr>
            <a:spLocks noGrp="1"/>
          </p:cNvSpPr>
          <p:nvPr>
            <p:ph idx="1"/>
          </p:nvPr>
        </p:nvSpPr>
        <p:spPr/>
        <p:txBody>
          <a:bodyPr/>
          <a:lstStyle/>
          <a:p>
            <a:r>
              <a:rPr lang="it-IT" altLang="en-US" sz="1400" b="1" dirty="0" err="1" smtClean="0">
                <a:latin typeface="Trebuchet MS" panose="020B0603020202020204" pitchFamily="34" charset="0"/>
              </a:rPr>
              <a:t>Analiza</a:t>
            </a:r>
            <a:r>
              <a:rPr lang="it-IT" altLang="en-US" sz="1400" b="1" dirty="0" smtClean="0">
                <a:latin typeface="Trebuchet MS" panose="020B0603020202020204" pitchFamily="34" charset="0"/>
              </a:rPr>
              <a:t> </a:t>
            </a:r>
            <a:r>
              <a:rPr lang="it-IT" altLang="en-US" sz="1400" b="1" dirty="0" err="1" smtClean="0">
                <a:latin typeface="Trebuchet MS" panose="020B0603020202020204" pitchFamily="34" charset="0"/>
              </a:rPr>
              <a:t>scorurilor</a:t>
            </a:r>
            <a:r>
              <a:rPr lang="it-IT" altLang="en-US" sz="1400" b="1" dirty="0" smtClean="0">
                <a:latin typeface="Trebuchet MS" panose="020B0603020202020204" pitchFamily="34" charset="0"/>
              </a:rPr>
              <a:t> </a:t>
            </a:r>
            <a:r>
              <a:rPr lang="it-IT" altLang="en-US" sz="1400" b="1" dirty="0" err="1" smtClean="0">
                <a:latin typeface="Trebuchet MS" panose="020B0603020202020204" pitchFamily="34" charset="0"/>
              </a:rPr>
              <a:t>specifice</a:t>
            </a:r>
            <a:r>
              <a:rPr lang="it-IT" altLang="en-US" sz="1400" b="1" dirty="0" smtClean="0">
                <a:latin typeface="Trebuchet MS" panose="020B0603020202020204" pitchFamily="34" charset="0"/>
              </a:rPr>
              <a:t>: </a:t>
            </a:r>
            <a:r>
              <a:rPr lang="it-IT" altLang="en-US" sz="1400" b="1" dirty="0" err="1" smtClean="0">
                <a:latin typeface="Trebuchet MS" panose="020B0603020202020204" pitchFamily="34" charset="0"/>
              </a:rPr>
              <a:t>scoruri</a:t>
            </a:r>
            <a:r>
              <a:rPr lang="ro-RO" altLang="en-US" sz="1400" b="1" dirty="0" smtClean="0">
                <a:latin typeface="Trebuchet MS" panose="020B0603020202020204" pitchFamily="34" charset="0"/>
              </a:rPr>
              <a:t> </a:t>
            </a:r>
            <a:r>
              <a:rPr lang="it-IT" altLang="en-US" sz="1400" b="1" dirty="0" smtClean="0">
                <a:latin typeface="Trebuchet MS" panose="020B0603020202020204" pitchFamily="34" charset="0"/>
              </a:rPr>
              <a:t>brute, </a:t>
            </a:r>
            <a:r>
              <a:rPr lang="it-IT" altLang="en-US" sz="1400" b="1" dirty="0" err="1" smtClean="0">
                <a:latin typeface="Trebuchet MS" panose="020B0603020202020204" pitchFamily="34" charset="0"/>
              </a:rPr>
              <a:t>scoruri</a:t>
            </a:r>
            <a:r>
              <a:rPr lang="it-IT" altLang="en-US" sz="1400" b="1" dirty="0" smtClean="0">
                <a:latin typeface="Trebuchet MS" panose="020B0603020202020204" pitchFamily="34" charset="0"/>
              </a:rPr>
              <a:t> T </a:t>
            </a:r>
            <a:r>
              <a:rPr lang="it-IT" altLang="en-US" sz="1400" b="1" dirty="0" err="1" smtClean="0">
                <a:latin typeface="Trebuchet MS" panose="020B0603020202020204" pitchFamily="34" charset="0"/>
              </a:rPr>
              <a:t>și</a:t>
            </a:r>
            <a:r>
              <a:rPr lang="it-IT" altLang="en-US" sz="1400" b="1" dirty="0" smtClean="0">
                <a:latin typeface="Trebuchet MS" panose="020B0603020202020204" pitchFamily="34" charset="0"/>
              </a:rPr>
              <a:t> centile</a:t>
            </a:r>
            <a:endParaRPr lang="ro-RO" altLang="en-US" sz="1400" b="1" dirty="0" smtClean="0">
              <a:latin typeface="Trebuchet MS" panose="020B0603020202020204" pitchFamily="34" charset="0"/>
            </a:endParaRPr>
          </a:p>
          <a:p>
            <a:pPr lvl="1" algn="just"/>
            <a:r>
              <a:rPr lang="en-GB" altLang="en-US" sz="1200" dirty="0" err="1" smtClean="0"/>
              <a:t>Scorul</a:t>
            </a:r>
            <a:r>
              <a:rPr lang="en-GB" altLang="en-US" sz="1200" dirty="0" smtClean="0"/>
              <a:t> brut QOLI </a:t>
            </a:r>
            <a:r>
              <a:rPr lang="en-GB" altLang="en-US" sz="1200" dirty="0" err="1" smtClean="0"/>
              <a:t>este</a:t>
            </a:r>
            <a:r>
              <a:rPr lang="en-GB" altLang="en-US" sz="1200" dirty="0" smtClean="0"/>
              <a:t> </a:t>
            </a:r>
            <a:r>
              <a:rPr lang="en-GB" altLang="en-US" sz="1200" dirty="0" err="1" smtClean="0"/>
              <a:t>dat</a:t>
            </a:r>
            <a:r>
              <a:rPr lang="en-GB" altLang="en-US" sz="1200" dirty="0" smtClean="0"/>
              <a:t> de media</a:t>
            </a:r>
            <a:r>
              <a:rPr lang="ro-RO" altLang="en-US" sz="1200" dirty="0" smtClean="0"/>
              <a:t> </a:t>
            </a:r>
            <a:r>
              <a:rPr lang="en-GB" altLang="en-US" sz="1200" dirty="0" err="1" smtClean="0"/>
              <a:t>scorurilor</a:t>
            </a:r>
            <a:r>
              <a:rPr lang="en-GB" altLang="en-US" sz="1200" dirty="0" smtClean="0"/>
              <a:t> la </a:t>
            </a:r>
            <a:r>
              <a:rPr lang="en-GB" altLang="en-US" sz="1200" dirty="0" err="1" smtClean="0"/>
              <a:t>Satisfacția</a:t>
            </a:r>
            <a:r>
              <a:rPr lang="en-GB" altLang="en-US" sz="1200" dirty="0" smtClean="0"/>
              <a:t> </a:t>
            </a:r>
            <a:r>
              <a:rPr lang="en-GB" altLang="en-US" sz="1200" dirty="0" err="1" smtClean="0"/>
              <a:t>ponderată</a:t>
            </a:r>
            <a:r>
              <a:rPr lang="en-GB" altLang="en-US" sz="1200" dirty="0" smtClean="0"/>
              <a:t> </a:t>
            </a:r>
            <a:r>
              <a:rPr lang="en-GB" altLang="en-US" sz="1200" dirty="0" err="1" smtClean="0"/>
              <a:t>pentru</a:t>
            </a:r>
            <a:r>
              <a:rPr lang="ro-RO" altLang="en-US" sz="1200" dirty="0" smtClean="0"/>
              <a:t> </a:t>
            </a:r>
            <a:r>
              <a:rPr lang="en-GB" altLang="en-US" sz="1200" dirty="0" err="1" smtClean="0"/>
              <a:t>ariile</a:t>
            </a:r>
            <a:r>
              <a:rPr lang="en-GB" altLang="en-US" sz="1200" dirty="0" smtClean="0"/>
              <a:t> la care </a:t>
            </a:r>
            <a:r>
              <a:rPr lang="en-GB" altLang="en-US" sz="1200" dirty="0" err="1" smtClean="0"/>
              <a:t>respondentul</a:t>
            </a:r>
            <a:r>
              <a:rPr lang="en-GB" altLang="en-US" sz="1200" dirty="0" smtClean="0"/>
              <a:t> a </a:t>
            </a:r>
            <a:r>
              <a:rPr lang="en-GB" altLang="en-US" sz="1200" dirty="0" err="1" smtClean="0"/>
              <a:t>răspuns</a:t>
            </a:r>
            <a:r>
              <a:rPr lang="en-GB" altLang="en-US" sz="1200" dirty="0" smtClean="0"/>
              <a:t> cu</a:t>
            </a:r>
            <a:r>
              <a:rPr lang="ro-RO" altLang="en-US" sz="1200" dirty="0" smtClean="0"/>
              <a:t> </a:t>
            </a:r>
            <a:r>
              <a:rPr lang="en-GB" altLang="en-US" sz="1200" dirty="0" smtClean="0"/>
              <a:t>Important </a:t>
            </a:r>
            <a:r>
              <a:rPr lang="en-GB" altLang="en-US" sz="1200" dirty="0" err="1" smtClean="0"/>
              <a:t>sau</a:t>
            </a:r>
            <a:r>
              <a:rPr lang="en-GB" altLang="en-US" sz="1200" dirty="0" smtClean="0"/>
              <a:t> </a:t>
            </a:r>
            <a:r>
              <a:rPr lang="en-GB" altLang="en-US" sz="1200" dirty="0" err="1" smtClean="0"/>
              <a:t>Foarte</a:t>
            </a:r>
            <a:r>
              <a:rPr lang="en-GB" altLang="en-US" sz="1200" dirty="0" smtClean="0"/>
              <a:t> important. </a:t>
            </a:r>
            <a:r>
              <a:rPr lang="en-GB" altLang="en-US" sz="1200" b="1" dirty="0" err="1" smtClean="0"/>
              <a:t>Scorul</a:t>
            </a:r>
            <a:r>
              <a:rPr lang="ro-RO" altLang="en-US" sz="1200" b="1" dirty="0" smtClean="0"/>
              <a:t> </a:t>
            </a:r>
            <a:r>
              <a:rPr lang="en-GB" altLang="en-US" sz="1200" b="1" dirty="0" smtClean="0"/>
              <a:t>brut </a:t>
            </a:r>
            <a:r>
              <a:rPr lang="en-GB" altLang="en-US" sz="1200" b="1" dirty="0" err="1" smtClean="0"/>
              <a:t>este</a:t>
            </a:r>
            <a:r>
              <a:rPr lang="en-GB" altLang="en-US" sz="1200" b="1" dirty="0" smtClean="0"/>
              <a:t> </a:t>
            </a:r>
            <a:r>
              <a:rPr lang="en-GB" altLang="en-US" sz="1200" b="1" dirty="0" err="1" smtClean="0"/>
              <a:t>cuprins</a:t>
            </a:r>
            <a:r>
              <a:rPr lang="en-GB" altLang="en-US" sz="1200" b="1" dirty="0" smtClean="0"/>
              <a:t> </a:t>
            </a:r>
            <a:r>
              <a:rPr lang="en-GB" altLang="en-US" sz="1200" b="1" dirty="0" err="1" smtClean="0"/>
              <a:t>între</a:t>
            </a:r>
            <a:r>
              <a:rPr lang="en-GB" altLang="en-US" sz="1200" b="1" dirty="0" smtClean="0"/>
              <a:t> -6 la +6.</a:t>
            </a:r>
            <a:endParaRPr lang="ro-RO" altLang="en-US" sz="1200" b="1" dirty="0" smtClean="0"/>
          </a:p>
          <a:p>
            <a:pPr lvl="1" algn="just"/>
            <a:r>
              <a:rPr lang="en-GB" altLang="en-US" sz="1200" dirty="0" err="1" smtClean="0"/>
              <a:t>Scorurile</a:t>
            </a:r>
            <a:r>
              <a:rPr lang="ro-RO" altLang="en-US" sz="1200" dirty="0" smtClean="0"/>
              <a:t> </a:t>
            </a:r>
            <a:r>
              <a:rPr lang="en-GB" altLang="en-US" sz="1200" dirty="0" smtClean="0"/>
              <a:t>T </a:t>
            </a:r>
            <a:r>
              <a:rPr lang="en-GB" altLang="en-US" sz="1200" dirty="0" err="1" smtClean="0"/>
              <a:t>sunt</a:t>
            </a:r>
            <a:r>
              <a:rPr lang="en-GB" altLang="en-US" sz="1200" dirty="0" smtClean="0"/>
              <a:t> </a:t>
            </a:r>
            <a:r>
              <a:rPr lang="en-GB" altLang="en-US" sz="1200" dirty="0" err="1" smtClean="0"/>
              <a:t>scoruri</a:t>
            </a:r>
            <a:r>
              <a:rPr lang="en-GB" altLang="en-US" sz="1200" dirty="0" smtClean="0"/>
              <a:t> </a:t>
            </a:r>
            <a:r>
              <a:rPr lang="en-GB" altLang="en-US" sz="1200" dirty="0" err="1" smtClean="0"/>
              <a:t>standardizate</a:t>
            </a:r>
            <a:r>
              <a:rPr lang="en-GB" altLang="en-US" sz="1200" dirty="0" smtClean="0"/>
              <a:t> cu o </a:t>
            </a:r>
            <a:r>
              <a:rPr lang="en-GB" altLang="en-US" sz="1200" dirty="0" err="1" smtClean="0"/>
              <a:t>medie</a:t>
            </a:r>
            <a:r>
              <a:rPr lang="en-GB" altLang="en-US" sz="1200" dirty="0" smtClean="0"/>
              <a:t> de</a:t>
            </a:r>
            <a:r>
              <a:rPr lang="ro-RO" altLang="en-US" sz="1200" dirty="0" smtClean="0"/>
              <a:t> </a:t>
            </a:r>
            <a:r>
              <a:rPr lang="en-GB" altLang="en-US" sz="1200" dirty="0" smtClean="0"/>
              <a:t>50 </a:t>
            </a:r>
            <a:r>
              <a:rPr lang="en-GB" altLang="en-US" sz="1200" dirty="0" err="1" smtClean="0"/>
              <a:t>și</a:t>
            </a:r>
            <a:r>
              <a:rPr lang="en-GB" altLang="en-US" sz="1200" dirty="0" smtClean="0"/>
              <a:t> o </a:t>
            </a:r>
            <a:r>
              <a:rPr lang="en-GB" altLang="en-US" sz="1200" dirty="0" err="1" smtClean="0"/>
              <a:t>abatere</a:t>
            </a:r>
            <a:r>
              <a:rPr lang="en-GB" altLang="en-US" sz="1200" dirty="0" smtClean="0"/>
              <a:t> standard de 10. </a:t>
            </a:r>
            <a:r>
              <a:rPr lang="en-GB" altLang="en-US" sz="1200" dirty="0" err="1" smtClean="0"/>
              <a:t>Scorurile</a:t>
            </a:r>
            <a:r>
              <a:rPr lang="en-GB" altLang="en-US" sz="1200" dirty="0" smtClean="0"/>
              <a:t> T</a:t>
            </a:r>
            <a:r>
              <a:rPr lang="ro-RO" altLang="en-US" sz="1200" dirty="0" smtClean="0"/>
              <a:t> </a:t>
            </a:r>
            <a:r>
              <a:rPr lang="en-GB" altLang="en-US" sz="1200" dirty="0" err="1" smtClean="0"/>
              <a:t>îi</a:t>
            </a:r>
            <a:r>
              <a:rPr lang="en-GB" altLang="en-US" sz="1200" dirty="0" smtClean="0"/>
              <a:t> permit </a:t>
            </a:r>
            <a:r>
              <a:rPr lang="en-GB" altLang="en-US" sz="1200" dirty="0" err="1" smtClean="0"/>
              <a:t>examinatorului</a:t>
            </a:r>
            <a:r>
              <a:rPr lang="en-GB" altLang="en-US" sz="1200" dirty="0" smtClean="0"/>
              <a:t> </a:t>
            </a:r>
            <a:r>
              <a:rPr lang="en-GB" altLang="en-US" sz="1200" dirty="0" err="1" smtClean="0"/>
              <a:t>să</a:t>
            </a:r>
            <a:r>
              <a:rPr lang="en-GB" altLang="en-US" sz="1200" dirty="0" smtClean="0"/>
              <a:t> </a:t>
            </a:r>
            <a:r>
              <a:rPr lang="en-GB" altLang="en-US" sz="1200" dirty="0" err="1" smtClean="0"/>
              <a:t>verifice</a:t>
            </a:r>
            <a:r>
              <a:rPr lang="en-GB" altLang="en-US" sz="1200" dirty="0" smtClean="0"/>
              <a:t> </a:t>
            </a:r>
            <a:r>
              <a:rPr lang="en-GB" altLang="en-US" sz="1200" dirty="0" err="1" smtClean="0"/>
              <a:t>unde</a:t>
            </a:r>
            <a:r>
              <a:rPr lang="ro-RO" altLang="en-US" sz="1200" dirty="0" smtClean="0"/>
              <a:t> </a:t>
            </a:r>
            <a:r>
              <a:rPr lang="en-GB" altLang="en-US" sz="1200" dirty="0" err="1" smtClean="0"/>
              <a:t>anume</a:t>
            </a:r>
            <a:r>
              <a:rPr lang="en-GB" altLang="en-US" sz="1200" dirty="0" smtClean="0"/>
              <a:t> se </a:t>
            </a:r>
            <a:r>
              <a:rPr lang="en-GB" altLang="en-US" sz="1200" dirty="0" err="1" smtClean="0"/>
              <a:t>încadrează</a:t>
            </a:r>
            <a:r>
              <a:rPr lang="en-GB" altLang="en-US" sz="1200" dirty="0" smtClean="0"/>
              <a:t> un </a:t>
            </a:r>
            <a:r>
              <a:rPr lang="en-GB" altLang="en-US" sz="1200" dirty="0" err="1" smtClean="0"/>
              <a:t>anumit</a:t>
            </a:r>
            <a:r>
              <a:rPr lang="en-GB" altLang="en-US" sz="1200" dirty="0" smtClean="0"/>
              <a:t> </a:t>
            </a:r>
            <a:r>
              <a:rPr lang="en-GB" altLang="en-US" sz="1200" dirty="0" err="1" smtClean="0"/>
              <a:t>scor</a:t>
            </a:r>
            <a:r>
              <a:rPr lang="en-GB" altLang="en-US" sz="1200" dirty="0" smtClean="0"/>
              <a:t> </a:t>
            </a:r>
            <a:r>
              <a:rPr lang="en-GB" altLang="en-US" sz="1200" dirty="0" err="1" smtClean="0"/>
              <a:t>în</a:t>
            </a:r>
            <a:r>
              <a:rPr lang="ro-RO" altLang="en-US" sz="1200" dirty="0" smtClean="0"/>
              <a:t> </a:t>
            </a:r>
            <a:r>
              <a:rPr lang="en-GB" altLang="en-US" sz="1200" dirty="0" err="1" smtClean="0"/>
              <a:t>cadrul</a:t>
            </a:r>
            <a:r>
              <a:rPr lang="en-GB" altLang="en-US" sz="1200" dirty="0" smtClean="0"/>
              <a:t> </a:t>
            </a:r>
            <a:r>
              <a:rPr lang="en-GB" altLang="en-US" sz="1200" dirty="0" err="1" smtClean="0"/>
              <a:t>distribuției</a:t>
            </a:r>
            <a:r>
              <a:rPr lang="en-GB" altLang="en-US" sz="1200" dirty="0" smtClean="0"/>
              <a:t> </a:t>
            </a:r>
            <a:r>
              <a:rPr lang="en-GB" altLang="en-US" sz="1200" dirty="0" err="1" smtClean="0"/>
              <a:t>scorurilor</a:t>
            </a:r>
            <a:r>
              <a:rPr lang="en-GB" altLang="en-US" sz="1200" dirty="0" smtClean="0"/>
              <a:t> </a:t>
            </a:r>
            <a:r>
              <a:rPr lang="en-GB" altLang="en-US" sz="1200" dirty="0" err="1" smtClean="0"/>
              <a:t>eșantionului</a:t>
            </a:r>
            <a:r>
              <a:rPr lang="ro-RO" altLang="en-US" sz="1200" dirty="0" smtClean="0"/>
              <a:t> </a:t>
            </a:r>
            <a:r>
              <a:rPr lang="en-GB" altLang="en-US" sz="1200" dirty="0" smtClean="0"/>
              <a:t>non-clinic de </a:t>
            </a:r>
            <a:r>
              <a:rPr lang="en-GB" altLang="en-US" sz="1200" dirty="0" err="1" smtClean="0"/>
              <a:t>standardizare</a:t>
            </a:r>
            <a:r>
              <a:rPr lang="en-GB" altLang="en-US" sz="1200" dirty="0" smtClean="0"/>
              <a:t>.</a:t>
            </a:r>
            <a:endParaRPr lang="ro-RO" altLang="en-US" sz="1200" dirty="0" smtClean="0"/>
          </a:p>
          <a:p>
            <a:pPr lvl="1" algn="just"/>
            <a:r>
              <a:rPr lang="en-GB" altLang="en-US" sz="1200" dirty="0" err="1" smtClean="0"/>
              <a:t>Aceste</a:t>
            </a:r>
            <a:r>
              <a:rPr lang="en-GB" altLang="en-US" sz="1200" dirty="0" smtClean="0"/>
              <a:t> </a:t>
            </a:r>
            <a:r>
              <a:rPr lang="en-GB" altLang="en-US" sz="1200" dirty="0" err="1" smtClean="0"/>
              <a:t>scoruri</a:t>
            </a:r>
            <a:r>
              <a:rPr lang="en-GB" altLang="en-US" sz="1200" dirty="0" smtClean="0"/>
              <a:t> </a:t>
            </a:r>
            <a:r>
              <a:rPr lang="en-GB" altLang="en-US" sz="1200" dirty="0" err="1" smtClean="0"/>
              <a:t>în</a:t>
            </a:r>
            <a:r>
              <a:rPr lang="en-GB" altLang="en-US" sz="1200" dirty="0" smtClean="0"/>
              <a:t> centile pot fi</a:t>
            </a:r>
            <a:r>
              <a:rPr lang="ro-RO" altLang="en-US" sz="1200" dirty="0" smtClean="0"/>
              <a:t> </a:t>
            </a:r>
            <a:r>
              <a:rPr lang="en-GB" altLang="en-US" sz="1200" dirty="0" err="1" smtClean="0"/>
              <a:t>foarte</a:t>
            </a:r>
            <a:r>
              <a:rPr lang="en-GB" altLang="en-US" sz="1200" dirty="0" smtClean="0"/>
              <a:t> utile </a:t>
            </a:r>
            <a:r>
              <a:rPr lang="en-GB" altLang="en-US" sz="1200" dirty="0" err="1" smtClean="0"/>
              <a:t>pentru</a:t>
            </a:r>
            <a:r>
              <a:rPr lang="en-GB" altLang="en-US" sz="1200" dirty="0" smtClean="0"/>
              <a:t> a </a:t>
            </a:r>
            <a:r>
              <a:rPr lang="en-GB" altLang="en-US" sz="1200" dirty="0" err="1" smtClean="0"/>
              <a:t>descrie</a:t>
            </a:r>
            <a:r>
              <a:rPr lang="en-GB" altLang="en-US" sz="1200" dirty="0" smtClean="0"/>
              <a:t> exact </a:t>
            </a:r>
            <a:r>
              <a:rPr lang="en-GB" altLang="en-US" sz="1200" dirty="0" err="1" smtClean="0"/>
              <a:t>poziția</a:t>
            </a:r>
            <a:r>
              <a:rPr lang="ro-RO" altLang="en-US" sz="1200" dirty="0" smtClean="0"/>
              <a:t> </a:t>
            </a:r>
            <a:r>
              <a:rPr lang="en-GB" altLang="en-US" sz="1200" dirty="0" err="1" smtClean="0"/>
              <a:t>scorului</a:t>
            </a:r>
            <a:r>
              <a:rPr lang="en-GB" altLang="en-US" sz="1200" dirty="0" smtClean="0"/>
              <a:t> care ne </a:t>
            </a:r>
            <a:r>
              <a:rPr lang="en-GB" altLang="en-US" sz="1200" dirty="0" err="1" smtClean="0"/>
              <a:t>interesează</a:t>
            </a:r>
            <a:r>
              <a:rPr lang="en-GB" altLang="en-US" sz="1200" dirty="0" smtClean="0"/>
              <a:t>, </a:t>
            </a:r>
            <a:r>
              <a:rPr lang="en-GB" altLang="en-US" sz="1200" dirty="0" err="1" smtClean="0"/>
              <a:t>față</a:t>
            </a:r>
            <a:r>
              <a:rPr lang="en-GB" altLang="en-US" sz="1200" dirty="0" smtClean="0"/>
              <a:t> de</a:t>
            </a:r>
            <a:r>
              <a:rPr lang="ro-RO" altLang="en-US" sz="1200" dirty="0" smtClean="0"/>
              <a:t> </a:t>
            </a:r>
            <a:r>
              <a:rPr lang="en-GB" altLang="en-US" sz="1200" dirty="0" err="1" smtClean="0"/>
              <a:t>scorurile</a:t>
            </a:r>
            <a:r>
              <a:rPr lang="en-GB" altLang="en-US" sz="1200" dirty="0" smtClean="0"/>
              <a:t> din </a:t>
            </a:r>
            <a:r>
              <a:rPr lang="en-GB" altLang="en-US" sz="1200" dirty="0" err="1" smtClean="0"/>
              <a:t>eșantionul</a:t>
            </a:r>
            <a:r>
              <a:rPr lang="en-GB" altLang="en-US" sz="1200" dirty="0" smtClean="0"/>
              <a:t> de </a:t>
            </a:r>
            <a:r>
              <a:rPr lang="en-GB" altLang="en-US" sz="1200" dirty="0" err="1" smtClean="0"/>
              <a:t>standardizare</a:t>
            </a:r>
            <a:r>
              <a:rPr lang="en-GB" altLang="en-US" sz="1200" dirty="0" smtClean="0"/>
              <a:t>.</a:t>
            </a:r>
            <a:r>
              <a:rPr lang="ro-RO" altLang="en-US" sz="1200" dirty="0" smtClean="0"/>
              <a:t> </a:t>
            </a:r>
          </a:p>
          <a:p>
            <a:pPr lvl="1" algn="just"/>
            <a:r>
              <a:rPr lang="en-GB" altLang="en-US" sz="1200" dirty="0" err="1" smtClean="0"/>
              <a:t>Centilele</a:t>
            </a:r>
            <a:r>
              <a:rPr lang="en-GB" altLang="en-US" sz="1200" dirty="0" smtClean="0"/>
              <a:t> ne </a:t>
            </a:r>
            <a:r>
              <a:rPr lang="en-GB" altLang="en-US" sz="1200" dirty="0" err="1" smtClean="0"/>
              <a:t>arată</a:t>
            </a:r>
            <a:r>
              <a:rPr lang="en-GB" altLang="en-US" sz="1200" dirty="0" smtClean="0"/>
              <a:t> </a:t>
            </a:r>
            <a:r>
              <a:rPr lang="en-GB" altLang="en-US" sz="1200" dirty="0" err="1" smtClean="0"/>
              <a:t>procentul</a:t>
            </a:r>
            <a:r>
              <a:rPr lang="en-GB" altLang="en-US" sz="1200" dirty="0" smtClean="0"/>
              <a:t> </a:t>
            </a:r>
            <a:r>
              <a:rPr lang="en-GB" altLang="en-US" sz="1200" dirty="0" err="1" smtClean="0"/>
              <a:t>persoanelor</a:t>
            </a:r>
            <a:r>
              <a:rPr lang="en-GB" altLang="en-US" sz="1200" dirty="0" smtClean="0"/>
              <a:t> din</a:t>
            </a:r>
            <a:r>
              <a:rPr lang="ro-RO" altLang="en-US" sz="1200" dirty="0" smtClean="0"/>
              <a:t> </a:t>
            </a:r>
            <a:r>
              <a:rPr lang="en-GB" altLang="en-US" sz="1200" dirty="0" err="1" smtClean="0"/>
              <a:t>eșantionul</a:t>
            </a:r>
            <a:r>
              <a:rPr lang="en-GB" altLang="en-US" sz="1200" dirty="0" smtClean="0"/>
              <a:t> de </a:t>
            </a:r>
            <a:r>
              <a:rPr lang="en-GB" altLang="en-US" sz="1200" dirty="0" err="1" smtClean="0"/>
              <a:t>standardizare</a:t>
            </a:r>
            <a:r>
              <a:rPr lang="en-GB" altLang="en-US" sz="1200" dirty="0" smtClean="0"/>
              <a:t> care au </a:t>
            </a:r>
            <a:r>
              <a:rPr lang="en-GB" altLang="en-US" sz="1200" dirty="0" err="1" smtClean="0"/>
              <a:t>obținut</a:t>
            </a:r>
            <a:r>
              <a:rPr lang="ro-RO" altLang="en-US" sz="1200" dirty="0" smtClean="0"/>
              <a:t> </a:t>
            </a:r>
            <a:r>
              <a:rPr lang="en-GB" altLang="en-US" sz="1200" dirty="0" smtClean="0"/>
              <a:t>un </a:t>
            </a:r>
            <a:r>
              <a:rPr lang="en-GB" altLang="en-US" sz="1200" dirty="0" err="1" smtClean="0"/>
              <a:t>scor</a:t>
            </a:r>
            <a:r>
              <a:rPr lang="en-GB" altLang="en-US" sz="1200" dirty="0" smtClean="0"/>
              <a:t> </a:t>
            </a:r>
            <a:r>
              <a:rPr lang="en-GB" altLang="en-US" sz="1200" dirty="0" err="1" smtClean="0"/>
              <a:t>egal</a:t>
            </a:r>
            <a:r>
              <a:rPr lang="en-GB" altLang="en-US" sz="1200" dirty="0" smtClean="0"/>
              <a:t> </a:t>
            </a:r>
            <a:r>
              <a:rPr lang="en-GB" altLang="en-US" sz="1200" dirty="0" err="1" smtClean="0"/>
              <a:t>sau</a:t>
            </a:r>
            <a:r>
              <a:rPr lang="en-GB" altLang="en-US" sz="1200" dirty="0" smtClean="0"/>
              <a:t> </a:t>
            </a:r>
            <a:r>
              <a:rPr lang="en-GB" altLang="en-US" sz="1200" dirty="0" err="1" smtClean="0"/>
              <a:t>mai</a:t>
            </a:r>
            <a:r>
              <a:rPr lang="en-GB" altLang="en-US" sz="1200" dirty="0" smtClean="0"/>
              <a:t> mic </a:t>
            </a:r>
            <a:r>
              <a:rPr lang="en-GB" altLang="en-US" sz="1200" dirty="0" err="1" smtClean="0"/>
              <a:t>decât</a:t>
            </a:r>
            <a:r>
              <a:rPr lang="en-GB" altLang="en-US" sz="1200" dirty="0" smtClean="0"/>
              <a:t> un </a:t>
            </a:r>
            <a:r>
              <a:rPr lang="en-GB" altLang="en-US" sz="1200" dirty="0" err="1" smtClean="0"/>
              <a:t>anumit</a:t>
            </a:r>
            <a:r>
              <a:rPr lang="ro-RO" altLang="en-US" sz="1200" dirty="0" smtClean="0"/>
              <a:t> </a:t>
            </a:r>
            <a:r>
              <a:rPr lang="en-GB" altLang="en-US" sz="1200" dirty="0" err="1" smtClean="0"/>
              <a:t>scor</a:t>
            </a:r>
            <a:r>
              <a:rPr lang="en-GB" altLang="en-US" sz="1200" dirty="0" smtClean="0"/>
              <a:t> brut QOLI.</a:t>
            </a:r>
            <a:endParaRPr lang="ro-RO" altLang="en-US" sz="1200" dirty="0" smtClean="0"/>
          </a:p>
          <a:p>
            <a:pPr algn="just"/>
            <a:r>
              <a:rPr lang="en-GB" altLang="en-US" sz="1400" b="1" dirty="0" err="1" smtClean="0">
                <a:latin typeface="Trebuchet MS" panose="020B0603020202020204" pitchFamily="34" charset="0"/>
              </a:rPr>
              <a:t>Analiza</a:t>
            </a:r>
            <a:r>
              <a:rPr lang="en-GB" altLang="en-US" sz="1400" b="1" dirty="0" smtClean="0">
                <a:latin typeface="Trebuchet MS" panose="020B0603020202020204" pitchFamily="34" charset="0"/>
              </a:rPr>
              <a:t> </a:t>
            </a:r>
            <a:r>
              <a:rPr lang="en-GB" altLang="en-US" sz="1400" b="1" dirty="0" err="1" smtClean="0">
                <a:latin typeface="Trebuchet MS" panose="020B0603020202020204" pitchFamily="34" charset="0"/>
              </a:rPr>
              <a:t>ariilor</a:t>
            </a:r>
            <a:r>
              <a:rPr lang="en-GB" altLang="en-US" sz="1400" b="1" dirty="0" smtClean="0">
                <a:latin typeface="Trebuchet MS" panose="020B0603020202020204" pitchFamily="34" charset="0"/>
              </a:rPr>
              <a:t> </a:t>
            </a:r>
            <a:r>
              <a:rPr lang="en-GB" altLang="en-US" sz="1400" b="1" dirty="0" err="1" smtClean="0">
                <a:latin typeface="Trebuchet MS" panose="020B0603020202020204" pitchFamily="34" charset="0"/>
              </a:rPr>
              <a:t>individuale</a:t>
            </a:r>
            <a:r>
              <a:rPr lang="en-GB" altLang="en-US" sz="1400" b="1" dirty="0" smtClean="0">
                <a:latin typeface="Trebuchet MS" panose="020B0603020202020204" pitchFamily="34" charset="0"/>
              </a:rPr>
              <a:t> ale </a:t>
            </a:r>
            <a:r>
              <a:rPr lang="en-GB" altLang="en-US" sz="1400" b="1" dirty="0" err="1" smtClean="0">
                <a:latin typeface="Trebuchet MS" panose="020B0603020202020204" pitchFamily="34" charset="0"/>
              </a:rPr>
              <a:t>vieții</a:t>
            </a:r>
            <a:endParaRPr lang="ro-RO" altLang="en-US" sz="1400" b="1" dirty="0" smtClean="0">
              <a:latin typeface="Trebuchet MS" panose="020B0603020202020204" pitchFamily="34" charset="0"/>
            </a:endParaRPr>
          </a:p>
          <a:p>
            <a:pPr lvl="1" algn="just"/>
            <a:r>
              <a:rPr lang="en-GB" altLang="en-US" sz="1200" dirty="0" err="1" smtClean="0"/>
              <a:t>Profilul</a:t>
            </a:r>
            <a:r>
              <a:rPr lang="en-GB" altLang="en-US" sz="1200" dirty="0" smtClean="0"/>
              <a:t> QOLI al </a:t>
            </a:r>
            <a:r>
              <a:rPr lang="en-GB" altLang="en-US" sz="1200" dirty="0" err="1" smtClean="0"/>
              <a:t>scorurilor</a:t>
            </a:r>
            <a:r>
              <a:rPr lang="en-GB" altLang="en-US" sz="1200" dirty="0" smtClean="0"/>
              <a:t> la </a:t>
            </a:r>
            <a:r>
              <a:rPr lang="en-GB" altLang="en-US" sz="1200" dirty="0" err="1" smtClean="0"/>
              <a:t>Satisfacția</a:t>
            </a:r>
            <a:r>
              <a:rPr lang="ro-RO" altLang="en-US" sz="1200" dirty="0" smtClean="0"/>
              <a:t> </a:t>
            </a:r>
            <a:r>
              <a:rPr lang="en-GB" altLang="en-US" sz="1200" dirty="0" err="1" smtClean="0"/>
              <a:t>ponderată</a:t>
            </a:r>
            <a:r>
              <a:rPr lang="en-GB" altLang="en-US" sz="1200" dirty="0" smtClean="0"/>
              <a:t>, </a:t>
            </a:r>
            <a:r>
              <a:rPr lang="en-GB" altLang="en-US" sz="1200" dirty="0" err="1" smtClean="0"/>
              <a:t>pentru</a:t>
            </a:r>
            <a:r>
              <a:rPr lang="en-GB" altLang="en-US" sz="1200" dirty="0" smtClean="0"/>
              <a:t> </a:t>
            </a:r>
            <a:r>
              <a:rPr lang="en-GB" altLang="en-US" sz="1200" dirty="0" err="1" smtClean="0"/>
              <a:t>fiecare</a:t>
            </a:r>
            <a:r>
              <a:rPr lang="en-GB" altLang="en-US" sz="1200" dirty="0" smtClean="0"/>
              <a:t> </a:t>
            </a:r>
            <a:r>
              <a:rPr lang="en-GB" altLang="en-US" sz="1200" dirty="0" err="1" smtClean="0"/>
              <a:t>dintre</a:t>
            </a:r>
            <a:r>
              <a:rPr lang="en-GB" altLang="en-US" sz="1200" dirty="0" smtClean="0"/>
              <a:t> </a:t>
            </a:r>
            <a:r>
              <a:rPr lang="en-GB" altLang="en-US" sz="1200" dirty="0" err="1" smtClean="0"/>
              <a:t>ariile</a:t>
            </a:r>
            <a:r>
              <a:rPr lang="en-GB" altLang="en-US" sz="1200" dirty="0" smtClean="0"/>
              <a:t> </a:t>
            </a:r>
            <a:r>
              <a:rPr lang="en-GB" altLang="en-US" sz="1200" dirty="0" err="1" smtClean="0"/>
              <a:t>vieții</a:t>
            </a:r>
            <a:r>
              <a:rPr lang="ro-RO" altLang="en-US" sz="1200" dirty="0" smtClean="0"/>
              <a:t> </a:t>
            </a:r>
            <a:r>
              <a:rPr lang="en-GB" altLang="en-US" sz="1200" dirty="0" err="1" smtClean="0"/>
              <a:t>clientului</a:t>
            </a:r>
            <a:r>
              <a:rPr lang="en-GB" altLang="en-US" sz="1200" dirty="0" smtClean="0"/>
              <a:t>, </a:t>
            </a:r>
            <a:r>
              <a:rPr lang="en-GB" altLang="en-US" sz="1200" dirty="0" err="1" smtClean="0"/>
              <a:t>variază</a:t>
            </a:r>
            <a:r>
              <a:rPr lang="en-GB" altLang="en-US" sz="1200" dirty="0" smtClean="0"/>
              <a:t> </a:t>
            </a:r>
            <a:r>
              <a:rPr lang="en-GB" altLang="en-US" sz="1200" dirty="0" err="1" smtClean="0"/>
              <a:t>între</a:t>
            </a:r>
            <a:r>
              <a:rPr lang="en-GB" altLang="en-US" sz="1200" dirty="0" smtClean="0"/>
              <a:t> -6 (</a:t>
            </a:r>
            <a:r>
              <a:rPr lang="en-GB" altLang="en-US" sz="1200" dirty="0" err="1" smtClean="0"/>
              <a:t>insatisfacție</a:t>
            </a:r>
            <a:r>
              <a:rPr lang="ro-RO" altLang="en-US" sz="1200" dirty="0" smtClean="0"/>
              <a:t> </a:t>
            </a:r>
            <a:r>
              <a:rPr lang="en-GB" altLang="en-US" sz="1200" dirty="0" err="1" smtClean="0"/>
              <a:t>foarte</a:t>
            </a:r>
            <a:r>
              <a:rPr lang="en-GB" altLang="en-US" sz="1200" dirty="0" smtClean="0"/>
              <a:t> mare) </a:t>
            </a:r>
            <a:r>
              <a:rPr lang="en-GB" altLang="en-US" sz="1200" dirty="0" err="1" smtClean="0"/>
              <a:t>și</a:t>
            </a:r>
            <a:r>
              <a:rPr lang="en-GB" altLang="en-US" sz="1200" dirty="0" smtClean="0"/>
              <a:t> +6 (</a:t>
            </a:r>
            <a:r>
              <a:rPr lang="en-GB" altLang="en-US" sz="1200" dirty="0" err="1" smtClean="0"/>
              <a:t>satisfacție</a:t>
            </a:r>
            <a:r>
              <a:rPr lang="en-GB" altLang="en-US" sz="1200" dirty="0" smtClean="0"/>
              <a:t> </a:t>
            </a:r>
            <a:r>
              <a:rPr lang="en-GB" altLang="en-US" sz="1200" dirty="0" err="1" smtClean="0"/>
              <a:t>foarte</a:t>
            </a:r>
            <a:r>
              <a:rPr lang="ro-RO" altLang="en-US" sz="1200" dirty="0" smtClean="0"/>
              <a:t> </a:t>
            </a:r>
            <a:r>
              <a:rPr lang="en-GB" altLang="en-US" sz="1200" dirty="0" smtClean="0"/>
              <a:t>mare). </a:t>
            </a:r>
            <a:endParaRPr lang="ro-RO" altLang="en-US" sz="1200" dirty="0" smtClean="0"/>
          </a:p>
          <a:p>
            <a:pPr lvl="1" algn="just"/>
            <a:r>
              <a:rPr lang="en-GB" altLang="en-US" sz="1200" dirty="0" err="1" smtClean="0"/>
              <a:t>Acest</a:t>
            </a:r>
            <a:r>
              <a:rPr lang="en-GB" altLang="en-US" sz="1200" dirty="0" smtClean="0"/>
              <a:t> </a:t>
            </a:r>
            <a:r>
              <a:rPr lang="en-GB" altLang="en-US" sz="1200" dirty="0" err="1" smtClean="0"/>
              <a:t>profil</a:t>
            </a:r>
            <a:r>
              <a:rPr lang="en-GB" altLang="en-US" sz="1200" dirty="0" smtClean="0"/>
              <a:t> </a:t>
            </a:r>
            <a:r>
              <a:rPr lang="en-GB" altLang="en-US" sz="1200" dirty="0" err="1" smtClean="0"/>
              <a:t>poate</a:t>
            </a:r>
            <a:r>
              <a:rPr lang="en-GB" altLang="en-US" sz="1200" dirty="0" smtClean="0"/>
              <a:t> fi </a:t>
            </a:r>
            <a:r>
              <a:rPr lang="en-GB" altLang="en-US" sz="1200" dirty="0" err="1" smtClean="0"/>
              <a:t>completat</a:t>
            </a:r>
            <a:r>
              <a:rPr lang="en-GB" altLang="en-US" sz="1200" dirty="0" smtClean="0"/>
              <a:t> cu</a:t>
            </a:r>
            <a:r>
              <a:rPr lang="ro-RO" altLang="en-US" sz="1200" dirty="0" smtClean="0"/>
              <a:t> </a:t>
            </a:r>
            <a:r>
              <a:rPr lang="en-GB" altLang="en-US" sz="1200" dirty="0" err="1" smtClean="0"/>
              <a:t>informațiile</a:t>
            </a:r>
            <a:r>
              <a:rPr lang="en-GB" altLang="en-US" sz="1200" dirty="0" smtClean="0"/>
              <a:t> notate la </a:t>
            </a:r>
            <a:r>
              <a:rPr lang="en-GB" altLang="en-US" sz="1200" dirty="0" err="1" smtClean="0"/>
              <a:t>secțiunea</a:t>
            </a:r>
            <a:r>
              <a:rPr lang="en-GB" altLang="en-US" sz="1200" dirty="0" smtClean="0"/>
              <a:t> </a:t>
            </a:r>
            <a:r>
              <a:rPr lang="en-GB" altLang="en-US" sz="1200" dirty="0" err="1" smtClean="0"/>
              <a:t>narativă</a:t>
            </a:r>
            <a:r>
              <a:rPr lang="ro-RO" altLang="en-US" sz="1200" dirty="0" smtClean="0"/>
              <a:t> </a:t>
            </a:r>
            <a:r>
              <a:rPr lang="en-GB" altLang="en-US" sz="1200" dirty="0" smtClean="0"/>
              <a:t>(din </a:t>
            </a:r>
            <a:r>
              <a:rPr lang="en-GB" altLang="en-US" sz="1200" dirty="0" err="1" smtClean="0"/>
              <a:t>versiunea</a:t>
            </a:r>
            <a:r>
              <a:rPr lang="en-GB" altLang="en-US" sz="1200" dirty="0" smtClean="0"/>
              <a:t> cu </a:t>
            </a:r>
            <a:r>
              <a:rPr lang="en-GB" altLang="en-US" sz="1200" dirty="0" err="1" smtClean="0"/>
              <a:t>scorare</a:t>
            </a:r>
            <a:r>
              <a:rPr lang="en-GB" altLang="en-US" sz="1200" dirty="0" smtClean="0"/>
              <a:t> </a:t>
            </a:r>
            <a:r>
              <a:rPr lang="en-GB" altLang="en-US" sz="1200" dirty="0" err="1" smtClean="0"/>
              <a:t>manuală</a:t>
            </a:r>
            <a:r>
              <a:rPr lang="en-GB" altLang="en-US" sz="1200" dirty="0" smtClean="0"/>
              <a:t>), care le</a:t>
            </a:r>
            <a:r>
              <a:rPr lang="ro-RO" altLang="en-US" sz="1200" dirty="0" smtClean="0"/>
              <a:t> </a:t>
            </a:r>
            <a:r>
              <a:rPr lang="en-GB" altLang="en-US" sz="1200" dirty="0" err="1" smtClean="0"/>
              <a:t>solicită</a:t>
            </a:r>
            <a:r>
              <a:rPr lang="en-GB" altLang="en-US" sz="1200" dirty="0" smtClean="0"/>
              <a:t> </a:t>
            </a:r>
            <a:r>
              <a:rPr lang="en-GB" altLang="en-US" sz="1200" dirty="0" err="1" smtClean="0"/>
              <a:t>respondenților</a:t>
            </a:r>
            <a:r>
              <a:rPr lang="en-GB" altLang="en-US" sz="1200" dirty="0" smtClean="0"/>
              <a:t> </a:t>
            </a:r>
            <a:r>
              <a:rPr lang="en-GB" altLang="en-US" sz="1200" dirty="0" err="1" smtClean="0"/>
              <a:t>să</a:t>
            </a:r>
            <a:r>
              <a:rPr lang="en-GB" altLang="en-US" sz="1200" dirty="0" smtClean="0"/>
              <a:t> </a:t>
            </a:r>
            <a:r>
              <a:rPr lang="en-GB" altLang="en-US" sz="1200" dirty="0" err="1" smtClean="0"/>
              <a:t>enumere</a:t>
            </a:r>
            <a:r>
              <a:rPr lang="en-GB" altLang="en-US" sz="1200" dirty="0" smtClean="0"/>
              <a:t> </a:t>
            </a:r>
            <a:r>
              <a:rPr lang="en-GB" altLang="en-US" sz="1200" dirty="0" err="1" smtClean="0"/>
              <a:t>obstacolele</a:t>
            </a:r>
            <a:r>
              <a:rPr lang="ro-RO" altLang="en-US" sz="1200" dirty="0" smtClean="0"/>
              <a:t> </a:t>
            </a:r>
            <a:r>
              <a:rPr lang="en-GB" altLang="en-US" sz="1200" dirty="0" smtClean="0"/>
              <a:t>care </a:t>
            </a:r>
            <a:r>
              <a:rPr lang="en-GB" altLang="en-US" sz="1200" dirty="0" err="1" smtClean="0"/>
              <a:t>stau</a:t>
            </a:r>
            <a:r>
              <a:rPr lang="en-GB" altLang="en-US" sz="1200" dirty="0" smtClean="0"/>
              <a:t> </a:t>
            </a:r>
            <a:r>
              <a:rPr lang="en-GB" altLang="en-US" sz="1200" dirty="0" err="1" smtClean="0"/>
              <a:t>în</a:t>
            </a:r>
            <a:r>
              <a:rPr lang="en-GB" altLang="en-US" sz="1200" dirty="0" smtClean="0"/>
              <a:t> </a:t>
            </a:r>
            <a:r>
              <a:rPr lang="en-GB" altLang="en-US" sz="1200" dirty="0" err="1" smtClean="0"/>
              <a:t>calea</a:t>
            </a:r>
            <a:r>
              <a:rPr lang="en-GB" altLang="en-US" sz="1200" dirty="0" smtClean="0"/>
              <a:t> </a:t>
            </a:r>
            <a:r>
              <a:rPr lang="en-GB" altLang="en-US" sz="1200" dirty="0" err="1" smtClean="0"/>
              <a:t>împlinirii</a:t>
            </a:r>
            <a:r>
              <a:rPr lang="en-GB" altLang="en-US" sz="1200" dirty="0" smtClean="0"/>
              <a:t> </a:t>
            </a:r>
            <a:r>
              <a:rPr lang="en-GB" altLang="en-US" sz="1200" dirty="0" err="1" smtClean="0"/>
              <a:t>lor</a:t>
            </a:r>
            <a:r>
              <a:rPr lang="en-GB" altLang="en-US" sz="1200" dirty="0" smtClean="0"/>
              <a:t> </a:t>
            </a:r>
            <a:r>
              <a:rPr lang="en-GB" altLang="en-US" sz="1200" dirty="0" err="1" smtClean="0"/>
              <a:t>pe</a:t>
            </a:r>
            <a:r>
              <a:rPr lang="ro-RO" altLang="en-US" sz="1200" dirty="0" smtClean="0"/>
              <a:t> </a:t>
            </a:r>
            <a:r>
              <a:rPr lang="en-GB" altLang="en-US" sz="1200" dirty="0" err="1" smtClean="0"/>
              <a:t>cele</a:t>
            </a:r>
            <a:r>
              <a:rPr lang="en-GB" altLang="en-US" sz="1200" dirty="0" smtClean="0"/>
              <a:t> 16 </a:t>
            </a:r>
            <a:r>
              <a:rPr lang="en-GB" altLang="en-US" sz="1200" dirty="0" err="1" smtClean="0"/>
              <a:t>arii</a:t>
            </a:r>
            <a:r>
              <a:rPr lang="en-GB" altLang="en-US" sz="1200" dirty="0" smtClean="0"/>
              <a:t> ale </a:t>
            </a:r>
            <a:r>
              <a:rPr lang="en-GB" altLang="en-US" sz="1200" dirty="0" err="1" smtClean="0"/>
              <a:t>vieții</a:t>
            </a:r>
            <a:r>
              <a:rPr lang="en-GB" altLang="en-US" sz="1200" dirty="0" smtClean="0"/>
              <a:t>. </a:t>
            </a:r>
            <a:r>
              <a:rPr lang="en-GB" altLang="en-US" sz="1200" dirty="0" err="1" smtClean="0"/>
              <a:t>Informaţiile</a:t>
            </a:r>
            <a:r>
              <a:rPr lang="en-GB" altLang="en-US" sz="1200" dirty="0" smtClean="0"/>
              <a:t> din </a:t>
            </a:r>
            <a:r>
              <a:rPr lang="en-GB" altLang="en-US" sz="1200" dirty="0" err="1" smtClean="0"/>
              <a:t>cele</a:t>
            </a:r>
            <a:r>
              <a:rPr lang="ro-RO" altLang="en-US" sz="1200" dirty="0" smtClean="0"/>
              <a:t> </a:t>
            </a:r>
            <a:r>
              <a:rPr lang="en-GB" altLang="en-US" sz="1200" dirty="0" err="1" smtClean="0"/>
              <a:t>două</a:t>
            </a:r>
            <a:r>
              <a:rPr lang="en-GB" altLang="en-US" sz="1200" dirty="0" smtClean="0"/>
              <a:t> </a:t>
            </a:r>
            <a:r>
              <a:rPr lang="en-GB" altLang="en-US" sz="1200" dirty="0" err="1" smtClean="0"/>
              <a:t>surse</a:t>
            </a:r>
            <a:r>
              <a:rPr lang="en-GB" altLang="en-US" sz="1200" dirty="0" smtClean="0"/>
              <a:t> pot </a:t>
            </a:r>
            <a:r>
              <a:rPr lang="en-GB" altLang="en-US" sz="1200" dirty="0" err="1" smtClean="0"/>
              <a:t>ușura</a:t>
            </a:r>
            <a:r>
              <a:rPr lang="en-GB" altLang="en-US" sz="1200" dirty="0" smtClean="0"/>
              <a:t> </a:t>
            </a:r>
            <a:r>
              <a:rPr lang="en-GB" altLang="en-US" sz="1200" dirty="0" err="1" smtClean="0"/>
              <a:t>procesul</a:t>
            </a:r>
            <a:r>
              <a:rPr lang="en-GB" altLang="en-US" sz="1200" dirty="0" smtClean="0"/>
              <a:t> </a:t>
            </a:r>
            <a:r>
              <a:rPr lang="en-GB" altLang="en-US" sz="1200" dirty="0" err="1" smtClean="0"/>
              <a:t>în</a:t>
            </a:r>
            <a:r>
              <a:rPr lang="en-GB" altLang="en-US" sz="1200" dirty="0" smtClean="0"/>
              <a:t> </a:t>
            </a:r>
            <a:r>
              <a:rPr lang="en-GB" altLang="en-US" sz="1200" dirty="0" err="1" smtClean="0"/>
              <a:t>trei</a:t>
            </a:r>
            <a:r>
              <a:rPr lang="en-GB" altLang="en-US" sz="1200" dirty="0" smtClean="0"/>
              <a:t> </a:t>
            </a:r>
            <a:r>
              <a:rPr lang="en-GB" altLang="en-US" sz="1200" dirty="0" err="1" smtClean="0"/>
              <a:t>pași</a:t>
            </a:r>
            <a:r>
              <a:rPr lang="ro-RO" altLang="en-US" sz="1200" dirty="0" smtClean="0"/>
              <a:t> </a:t>
            </a:r>
            <a:r>
              <a:rPr lang="en-GB" altLang="en-US" sz="1200" dirty="0" err="1" smtClean="0"/>
              <a:t>prin</a:t>
            </a:r>
            <a:r>
              <a:rPr lang="en-GB" altLang="en-US" sz="1200" dirty="0" smtClean="0"/>
              <a:t> care </a:t>
            </a:r>
            <a:r>
              <a:rPr lang="en-GB" altLang="en-US" sz="1200" dirty="0" err="1" smtClean="0"/>
              <a:t>examinatorul</a:t>
            </a:r>
            <a:r>
              <a:rPr lang="en-GB" altLang="en-US" sz="1200" dirty="0" smtClean="0"/>
              <a:t> </a:t>
            </a:r>
            <a:r>
              <a:rPr lang="en-GB" altLang="en-US" sz="1200" dirty="0" err="1" smtClean="0"/>
              <a:t>planifică</a:t>
            </a:r>
            <a:r>
              <a:rPr lang="en-GB" altLang="en-US" sz="1200" dirty="0" smtClean="0"/>
              <a:t> </a:t>
            </a:r>
            <a:r>
              <a:rPr lang="en-GB" altLang="en-US" sz="1200" dirty="0" err="1" smtClean="0"/>
              <a:t>tratamentul</a:t>
            </a:r>
            <a:r>
              <a:rPr lang="ro-RO" altLang="en-US" sz="1200" dirty="0" smtClean="0"/>
              <a:t> </a:t>
            </a:r>
            <a:r>
              <a:rPr lang="en-GB" altLang="en-US" sz="1200" dirty="0" err="1" smtClean="0"/>
              <a:t>psihoterapeutic</a:t>
            </a:r>
            <a:r>
              <a:rPr lang="en-GB" altLang="en-US" sz="1200" dirty="0" smtClean="0"/>
              <a:t>: </a:t>
            </a:r>
            <a:endParaRPr lang="ro-RO" altLang="en-US" sz="1200" dirty="0" smtClean="0"/>
          </a:p>
          <a:p>
            <a:pPr lvl="2" algn="just"/>
            <a:r>
              <a:rPr lang="en-GB" altLang="en-US" sz="1200" dirty="0" smtClean="0"/>
              <a:t>1) face o </a:t>
            </a:r>
            <a:r>
              <a:rPr lang="en-GB" altLang="en-US" sz="1200" dirty="0" err="1" smtClean="0"/>
              <a:t>evaluare</a:t>
            </a:r>
            <a:r>
              <a:rPr lang="ro-RO" altLang="en-US" sz="1200" dirty="0" smtClean="0"/>
              <a:t> </a:t>
            </a:r>
            <a:r>
              <a:rPr lang="en-GB" altLang="en-US" sz="1200" dirty="0" err="1" smtClean="0"/>
              <a:t>completă</a:t>
            </a:r>
            <a:r>
              <a:rPr lang="en-GB" altLang="en-US" sz="1200" dirty="0" smtClean="0"/>
              <a:t> </a:t>
            </a:r>
            <a:r>
              <a:rPr lang="en-GB" altLang="en-US" sz="1200" dirty="0" err="1" smtClean="0"/>
              <a:t>și</a:t>
            </a:r>
            <a:r>
              <a:rPr lang="en-GB" altLang="en-US" sz="1200" dirty="0" smtClean="0"/>
              <a:t> </a:t>
            </a:r>
            <a:r>
              <a:rPr lang="en-GB" altLang="en-US" sz="1200" dirty="0" err="1" smtClean="0"/>
              <a:t>acurată</a:t>
            </a:r>
            <a:r>
              <a:rPr lang="en-GB" altLang="en-US" sz="1200" dirty="0" smtClean="0"/>
              <a:t> a </a:t>
            </a:r>
            <a:r>
              <a:rPr lang="en-GB" altLang="en-US" sz="1200" dirty="0" err="1" smtClean="0"/>
              <a:t>problemelor</a:t>
            </a:r>
            <a:r>
              <a:rPr lang="en-GB" altLang="en-US" sz="1200" dirty="0" smtClean="0"/>
              <a:t> </a:t>
            </a:r>
            <a:r>
              <a:rPr lang="en-GB" altLang="en-US" sz="1200" dirty="0" err="1" smtClean="0"/>
              <a:t>clientului</a:t>
            </a:r>
            <a:r>
              <a:rPr lang="en-GB" altLang="en-US" sz="1200" dirty="0" smtClean="0"/>
              <a:t>;</a:t>
            </a:r>
          </a:p>
          <a:p>
            <a:pPr lvl="2" algn="just"/>
            <a:r>
              <a:rPr lang="en-GB" altLang="en-US" sz="1200" dirty="0" smtClean="0"/>
              <a:t>2) </a:t>
            </a:r>
            <a:r>
              <a:rPr lang="en-GB" altLang="en-US" sz="1200" dirty="0" err="1" smtClean="0"/>
              <a:t>trage</a:t>
            </a:r>
            <a:r>
              <a:rPr lang="en-GB" altLang="en-US" sz="1200" dirty="0" smtClean="0"/>
              <a:t> </a:t>
            </a:r>
            <a:r>
              <a:rPr lang="en-GB" altLang="en-US" sz="1200" dirty="0" err="1" smtClean="0"/>
              <a:t>concluzii</a:t>
            </a:r>
            <a:r>
              <a:rPr lang="en-GB" altLang="en-US" sz="1200" dirty="0" smtClean="0"/>
              <a:t> </a:t>
            </a:r>
            <a:r>
              <a:rPr lang="en-GB" altLang="en-US" sz="1200" dirty="0" err="1" smtClean="0"/>
              <a:t>asupra</a:t>
            </a:r>
            <a:r>
              <a:rPr lang="en-GB" altLang="en-US" sz="1200" dirty="0" smtClean="0"/>
              <a:t> </a:t>
            </a:r>
            <a:r>
              <a:rPr lang="en-GB" altLang="en-US" sz="1200" dirty="0" err="1" smtClean="0"/>
              <a:t>modului</a:t>
            </a:r>
            <a:r>
              <a:rPr lang="ro-RO" altLang="en-US" sz="1200" dirty="0" smtClean="0"/>
              <a:t> </a:t>
            </a:r>
            <a:r>
              <a:rPr lang="en-GB" altLang="en-US" sz="1200" dirty="0" err="1" smtClean="0"/>
              <a:t>în</a:t>
            </a:r>
            <a:r>
              <a:rPr lang="en-GB" altLang="en-US" sz="1200" dirty="0" smtClean="0"/>
              <a:t> care </a:t>
            </a:r>
            <a:r>
              <a:rPr lang="en-GB" altLang="en-US" sz="1200" dirty="0" err="1" smtClean="0"/>
              <a:t>aceste</a:t>
            </a:r>
            <a:r>
              <a:rPr lang="en-GB" altLang="en-US" sz="1200" dirty="0" smtClean="0"/>
              <a:t> </a:t>
            </a:r>
            <a:r>
              <a:rPr lang="en-GB" altLang="en-US" sz="1200" dirty="0" err="1" smtClean="0"/>
              <a:t>probleme</a:t>
            </a:r>
            <a:r>
              <a:rPr lang="en-GB" altLang="en-US" sz="1200" dirty="0" smtClean="0"/>
              <a:t> s-au </a:t>
            </a:r>
            <a:r>
              <a:rPr lang="en-GB" altLang="en-US" sz="1200" dirty="0" err="1" smtClean="0"/>
              <a:t>dezvoltat</a:t>
            </a:r>
            <a:r>
              <a:rPr lang="en-GB" altLang="en-US" sz="1200" dirty="0" smtClean="0"/>
              <a:t>,</a:t>
            </a:r>
            <a:r>
              <a:rPr lang="ro-RO" altLang="en-US" sz="1200" dirty="0" smtClean="0"/>
              <a:t> </a:t>
            </a:r>
            <a:r>
              <a:rPr lang="en-GB" altLang="en-US" sz="1200" dirty="0" smtClean="0"/>
              <a:t>s-au </a:t>
            </a:r>
            <a:r>
              <a:rPr lang="en-GB" altLang="en-US" sz="1200" dirty="0" err="1" smtClean="0"/>
              <a:t>menținut</a:t>
            </a:r>
            <a:r>
              <a:rPr lang="en-GB" altLang="en-US" sz="1200" dirty="0" smtClean="0"/>
              <a:t> </a:t>
            </a:r>
            <a:r>
              <a:rPr lang="en-GB" altLang="en-US" sz="1200" dirty="0" err="1" smtClean="0"/>
              <a:t>și</a:t>
            </a:r>
            <a:r>
              <a:rPr lang="en-GB" altLang="en-US" sz="1200" dirty="0" smtClean="0"/>
              <a:t> s-au </a:t>
            </a:r>
            <a:r>
              <a:rPr lang="en-GB" altLang="en-US" sz="1200" dirty="0" err="1" smtClean="0"/>
              <a:t>interconectat</a:t>
            </a:r>
            <a:r>
              <a:rPr lang="en-GB" altLang="en-US" sz="1200" dirty="0" smtClean="0"/>
              <a:t>; </a:t>
            </a:r>
            <a:r>
              <a:rPr lang="en-GB" altLang="en-US" sz="1200" dirty="0" err="1" smtClean="0"/>
              <a:t>și</a:t>
            </a:r>
            <a:endParaRPr lang="en-GB" altLang="en-US" sz="1200" dirty="0" smtClean="0"/>
          </a:p>
          <a:p>
            <a:pPr lvl="2" algn="just"/>
            <a:r>
              <a:rPr lang="en-GB" altLang="en-US" sz="1200" dirty="0" smtClean="0"/>
              <a:t>3) </a:t>
            </a:r>
            <a:r>
              <a:rPr lang="en-GB" altLang="en-US" sz="1200" dirty="0" err="1" smtClean="0"/>
              <a:t>stabilește</a:t>
            </a:r>
            <a:r>
              <a:rPr lang="en-GB" altLang="en-US" sz="1200" dirty="0" smtClean="0"/>
              <a:t> </a:t>
            </a:r>
            <a:r>
              <a:rPr lang="en-GB" altLang="en-US" sz="1200" dirty="0" err="1" smtClean="0"/>
              <a:t>obiectivele</a:t>
            </a:r>
            <a:r>
              <a:rPr lang="en-GB" altLang="en-US" sz="1200" dirty="0" smtClean="0"/>
              <a:t> </a:t>
            </a:r>
            <a:r>
              <a:rPr lang="en-GB" altLang="en-US" sz="1200" dirty="0" err="1" smtClean="0"/>
              <a:t>și</a:t>
            </a:r>
            <a:r>
              <a:rPr lang="en-GB" altLang="en-US" sz="1200" dirty="0" smtClean="0"/>
              <a:t> </a:t>
            </a:r>
            <a:r>
              <a:rPr lang="en-GB" altLang="en-US" sz="1200" dirty="0" err="1" smtClean="0"/>
              <a:t>prioritățile</a:t>
            </a:r>
            <a:r>
              <a:rPr lang="en-GB" altLang="en-US" sz="1200" dirty="0" smtClean="0"/>
              <a:t> </a:t>
            </a:r>
            <a:r>
              <a:rPr lang="en-GB" altLang="en-US" sz="1200" dirty="0" err="1" smtClean="0"/>
              <a:t>tratamentului</a:t>
            </a:r>
            <a:r>
              <a:rPr lang="en-GB" altLang="en-US" sz="1200" dirty="0" smtClean="0"/>
              <a:t>,</a:t>
            </a:r>
            <a:r>
              <a:rPr lang="ro-RO" altLang="en-US" sz="1200" dirty="0" smtClean="0"/>
              <a:t> </a:t>
            </a:r>
            <a:r>
              <a:rPr lang="en-GB" altLang="en-US" sz="1200" dirty="0" err="1" smtClean="0"/>
              <a:t>pe</a:t>
            </a:r>
            <a:r>
              <a:rPr lang="en-GB" altLang="en-US" sz="1200" dirty="0" smtClean="0"/>
              <a:t> </a:t>
            </a:r>
            <a:r>
              <a:rPr lang="en-GB" altLang="en-US" sz="1200" dirty="0" err="1" smtClean="0"/>
              <a:t>baza</a:t>
            </a:r>
            <a:r>
              <a:rPr lang="en-GB" altLang="en-US" sz="1200" dirty="0" smtClean="0"/>
              <a:t> </a:t>
            </a:r>
            <a:r>
              <a:rPr lang="en-GB" altLang="en-US" sz="1200" dirty="0" err="1" smtClean="0"/>
              <a:t>primilor</a:t>
            </a:r>
            <a:r>
              <a:rPr lang="en-GB" altLang="en-US" sz="1200" dirty="0" smtClean="0"/>
              <a:t> </a:t>
            </a:r>
            <a:r>
              <a:rPr lang="en-GB" altLang="en-US" sz="1200" dirty="0" err="1" smtClean="0"/>
              <a:t>doi</a:t>
            </a:r>
            <a:r>
              <a:rPr lang="en-GB" altLang="en-US" sz="1200" dirty="0" smtClean="0"/>
              <a:t> </a:t>
            </a:r>
            <a:r>
              <a:rPr lang="en-GB" altLang="en-US" sz="1200" dirty="0" err="1" smtClean="0"/>
              <a:t>pași</a:t>
            </a:r>
            <a:r>
              <a:rPr lang="en-GB" altLang="en-US" sz="1200" dirty="0" smtClean="0"/>
              <a:t> (Frisch,</a:t>
            </a:r>
            <a:r>
              <a:rPr lang="ro-RO" altLang="en-US" sz="1200" dirty="0" smtClean="0"/>
              <a:t> </a:t>
            </a:r>
            <a:r>
              <a:rPr lang="en-GB" altLang="en-US" sz="1200" dirty="0" smtClean="0"/>
              <a:t>1992b).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DD44D5D2-C550-4487-AF4B-5E844D662615}" type="slidenum">
              <a:rPr lang="en-US" altLang="ro-RO" sz="1000" smtClean="0">
                <a:solidFill>
                  <a:schemeClr val="tx1"/>
                </a:solidFill>
                <a:latin typeface="Arial Narrow" panose="020B0606020202030204" pitchFamily="34" charset="0"/>
              </a:rPr>
              <a:pPr>
                <a:spcBef>
                  <a:spcPct val="0"/>
                </a:spcBef>
                <a:buClrTx/>
                <a:buSzTx/>
                <a:buFontTx/>
                <a:buNone/>
              </a:pPr>
              <a:t>39</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6323" name="Rectangle 2"/>
          <p:cNvSpPr>
            <a:spLocks noGrp="1" noChangeArrowheads="1"/>
          </p:cNvSpPr>
          <p:nvPr>
            <p:ph type="title"/>
          </p:nvPr>
        </p:nvSpPr>
        <p:spPr/>
        <p:txBody>
          <a:bodyPr/>
          <a:lstStyle/>
          <a:p>
            <a:pPr eaLnBrk="1" hangingPunct="1"/>
            <a:r>
              <a:rPr lang="ro-RO" altLang="ro-RO" smtClean="0"/>
              <a:t>Administrarea, cotarea și interpretarea (VIII)</a:t>
            </a:r>
            <a:endParaRPr lang="en-US" altLang="ro-RO" smtClean="0"/>
          </a:p>
        </p:txBody>
      </p:sp>
      <p:sp>
        <p:nvSpPr>
          <p:cNvPr id="56324" name="Rectangle 3"/>
          <p:cNvSpPr>
            <a:spLocks noGrp="1" noChangeArrowheads="1"/>
          </p:cNvSpPr>
          <p:nvPr>
            <p:ph type="body" idx="1"/>
          </p:nvPr>
        </p:nvSpPr>
        <p:spPr/>
        <p:txBody>
          <a:bodyPr/>
          <a:lstStyle/>
          <a:p>
            <a:pPr eaLnBrk="1" hangingPunct="1"/>
            <a:r>
              <a:rPr lang="ro-RO" altLang="ro-RO" sz="1600" dirty="0" smtClean="0">
                <a:latin typeface="Trebuchet MS" panose="020B0603020202020204" pitchFamily="34" charset="0"/>
              </a:rPr>
              <a:t>Identificarea cauzelor de nemulțumire cu anumite arii ale vieții</a:t>
            </a:r>
          </a:p>
          <a:p>
            <a:pPr lvl="1" algn="just" eaLnBrk="1" hangingPunct="1"/>
            <a:r>
              <a:rPr lang="ro-RO" altLang="ro-RO" sz="1200" dirty="0" smtClean="0"/>
              <a:t>„Probleme care stau în calea împlinirii dumneavoastră” solicită respondenților să enumere problemele care stau în calea împlinirii lor pe cele 16 arii ale vieții. </a:t>
            </a:r>
          </a:p>
          <a:p>
            <a:pPr lvl="1" algn="just" eaLnBrk="1" hangingPunct="1"/>
            <a:r>
              <a:rPr lang="ro-RO" altLang="ro-RO" sz="1200" dirty="0" smtClean="0"/>
              <a:t>Aceste informații pot fi extrem de prețioase pentru clinicieni (vezi Frisch, 1992b, pentru o dezbatere a acestui aspect al QOLI). Dacă se face o analiză a problemelor asociate fiecăreia dintre cele 16 arii măsurate de inventar, se pot obține informații legate de: </a:t>
            </a:r>
          </a:p>
          <a:p>
            <a:pPr lvl="2" algn="just" eaLnBrk="1" hangingPunct="1"/>
            <a:r>
              <a:rPr lang="ro-RO" altLang="ro-RO" sz="1100" dirty="0" smtClean="0"/>
              <a:t>1) </a:t>
            </a:r>
            <a:r>
              <a:rPr lang="ro-RO" altLang="ro-RO" sz="1100" dirty="0" smtClean="0">
                <a:solidFill>
                  <a:srgbClr val="C00000"/>
                </a:solidFill>
              </a:rPr>
              <a:t>problemele </a:t>
            </a:r>
            <a:r>
              <a:rPr lang="ro-RO" altLang="ro-RO" sz="1100" dirty="0" smtClean="0">
                <a:solidFill>
                  <a:srgbClr val="C00000"/>
                </a:solidFill>
              </a:rPr>
              <a:t>specifice </a:t>
            </a:r>
            <a:r>
              <a:rPr lang="ro-RO" altLang="ro-RO" sz="1100" dirty="0" smtClean="0"/>
              <a:t>care cauzează insatisfacția clientului cu anumite arii ale vieții; </a:t>
            </a:r>
          </a:p>
          <a:p>
            <a:pPr lvl="2" algn="just" eaLnBrk="1" hangingPunct="1"/>
            <a:r>
              <a:rPr lang="ro-RO" altLang="ro-RO" sz="1100" dirty="0" smtClean="0"/>
              <a:t>2) </a:t>
            </a:r>
            <a:r>
              <a:rPr lang="ro-RO" altLang="ro-RO" sz="1100" dirty="0" smtClean="0">
                <a:solidFill>
                  <a:srgbClr val="C00000"/>
                </a:solidFill>
              </a:rPr>
              <a:t>dificultățile și simptomele </a:t>
            </a:r>
            <a:r>
              <a:rPr lang="ro-RO" altLang="ro-RO" sz="1100" dirty="0" smtClean="0"/>
              <a:t>psihologice și medicale; </a:t>
            </a:r>
          </a:p>
          <a:p>
            <a:pPr lvl="2" algn="just" eaLnBrk="1" hangingPunct="1"/>
            <a:r>
              <a:rPr lang="ro-RO" altLang="ro-RO" sz="1100" dirty="0" smtClean="0"/>
              <a:t>3) </a:t>
            </a:r>
            <a:r>
              <a:rPr lang="ro-RO" altLang="ro-RO" sz="1100" dirty="0" smtClean="0">
                <a:solidFill>
                  <a:srgbClr val="C00000"/>
                </a:solidFill>
              </a:rPr>
              <a:t>gândurile, schemele și distorsiunile cognitive </a:t>
            </a:r>
            <a:r>
              <a:rPr lang="ro-RO" altLang="ro-RO" sz="1100" dirty="0" smtClean="0"/>
              <a:t>ale clientului; și</a:t>
            </a:r>
          </a:p>
          <a:p>
            <a:pPr lvl="2" algn="just" eaLnBrk="1" hangingPunct="1"/>
            <a:r>
              <a:rPr lang="ro-RO" altLang="ro-RO" sz="1100" dirty="0" smtClean="0"/>
              <a:t>4) </a:t>
            </a:r>
            <a:r>
              <a:rPr lang="ro-RO" altLang="ro-RO" sz="1100" dirty="0" smtClean="0">
                <a:solidFill>
                  <a:srgbClr val="C00000"/>
                </a:solidFill>
              </a:rPr>
              <a:t>circumstanțele</a:t>
            </a:r>
            <a:r>
              <a:rPr lang="ro-RO" altLang="ro-RO" sz="1100" dirty="0" smtClean="0"/>
              <a:t> de viață și </a:t>
            </a:r>
            <a:r>
              <a:rPr lang="ro-RO" altLang="ro-RO" sz="1100" dirty="0" smtClean="0">
                <a:solidFill>
                  <a:srgbClr val="C00000"/>
                </a:solidFill>
              </a:rPr>
              <a:t>stilul de viață </a:t>
            </a:r>
            <a:r>
              <a:rPr lang="ro-RO" altLang="ro-RO" sz="1100" dirty="0" smtClean="0"/>
              <a:t>specifice persoanei în cauză. </a:t>
            </a:r>
          </a:p>
          <a:p>
            <a:pPr lvl="1" algn="just" eaLnBrk="1" hangingPunct="1"/>
            <a:r>
              <a:rPr lang="ro-RO" altLang="ro-RO" sz="1200" dirty="0" smtClean="0"/>
              <a:t>Adesea aceste informații nu sunt dezvăluite de la primele interviuri, din cauza constrângerilor de timp care limitează numărul de arii care pot fi discutate în detaliu.</a:t>
            </a:r>
          </a:p>
          <a:p>
            <a:pPr lvl="1" algn="just" eaLnBrk="1" hangingPunct="1"/>
            <a:endParaRPr lang="ro-RO" altLang="ro-RO" sz="1200" dirty="0" smtClean="0"/>
          </a:p>
          <a:p>
            <a:pPr lvl="1" algn="just" eaLnBrk="1" hangingPunct="1"/>
            <a:r>
              <a:rPr lang="en-US" altLang="ro-RO" sz="1200" dirty="0" err="1" smtClean="0"/>
              <a:t>scorurile</a:t>
            </a:r>
            <a:r>
              <a:rPr lang="en-US" altLang="ro-RO" sz="1200" dirty="0" smtClean="0"/>
              <a:t> QOLI pot fi </a:t>
            </a:r>
            <a:r>
              <a:rPr lang="en-US" altLang="ro-RO" sz="1200" dirty="0" err="1" smtClean="0"/>
              <a:t>interpretate</a:t>
            </a:r>
            <a:r>
              <a:rPr lang="en-US" altLang="ro-RO" sz="1200" dirty="0" smtClean="0"/>
              <a:t> din </a:t>
            </a:r>
            <a:r>
              <a:rPr lang="en-US" altLang="ro-RO" sz="1200" u="sng" dirty="0" err="1" smtClean="0">
                <a:solidFill>
                  <a:srgbClr val="C00000"/>
                </a:solidFill>
              </a:rPr>
              <a:t>două</a:t>
            </a:r>
            <a:r>
              <a:rPr lang="ro-RO" altLang="ro-RO" sz="1200" u="sng" dirty="0" smtClean="0">
                <a:solidFill>
                  <a:srgbClr val="C00000"/>
                </a:solidFill>
              </a:rPr>
              <a:t> </a:t>
            </a:r>
            <a:r>
              <a:rPr lang="en-US" altLang="ro-RO" sz="1200" u="sng" dirty="0" smtClean="0">
                <a:solidFill>
                  <a:srgbClr val="C00000"/>
                </a:solidFill>
              </a:rPr>
              <a:t>perspective</a:t>
            </a:r>
            <a:r>
              <a:rPr lang="en-US" altLang="ro-RO" sz="1200" dirty="0" smtClean="0"/>
              <a:t>: </a:t>
            </a:r>
            <a:endParaRPr lang="ro-RO" altLang="ro-RO" sz="1200" dirty="0" smtClean="0"/>
          </a:p>
          <a:p>
            <a:pPr lvl="2" algn="just" eaLnBrk="1" hangingPunct="1"/>
            <a:r>
              <a:rPr lang="en-US" altLang="ro-RO" sz="1200" dirty="0" smtClean="0"/>
              <a:t>1) din </a:t>
            </a:r>
            <a:r>
              <a:rPr lang="en-US" altLang="ro-RO" sz="1200" dirty="0" err="1" smtClean="0"/>
              <a:t>perspectiva</a:t>
            </a:r>
            <a:r>
              <a:rPr lang="en-US" altLang="ro-RO" sz="1200" dirty="0" smtClean="0"/>
              <a:t> </a:t>
            </a:r>
            <a:r>
              <a:rPr lang="en-US" altLang="ro-RO" sz="1200" dirty="0" err="1" smtClean="0"/>
              <a:t>eșantionului</a:t>
            </a:r>
            <a:r>
              <a:rPr lang="ro-RO" altLang="ro-RO" sz="1200" dirty="0" smtClean="0"/>
              <a:t> </a:t>
            </a:r>
            <a:r>
              <a:rPr lang="en-US" altLang="ro-RO" sz="1200" dirty="0" smtClean="0"/>
              <a:t>non-clinic de </a:t>
            </a:r>
            <a:r>
              <a:rPr lang="en-US" altLang="ro-RO" sz="1200" dirty="0" err="1" smtClean="0"/>
              <a:t>standardizare</a:t>
            </a:r>
            <a:r>
              <a:rPr lang="en-US" altLang="ro-RO" sz="1200" dirty="0" smtClean="0"/>
              <a:t>, </a:t>
            </a:r>
            <a:r>
              <a:rPr lang="en-US" altLang="ro-RO" sz="1200" dirty="0" err="1" smtClean="0"/>
              <a:t>prezentat</a:t>
            </a:r>
            <a:r>
              <a:rPr lang="en-US" altLang="ro-RO" sz="1200" dirty="0" smtClean="0"/>
              <a:t> </a:t>
            </a:r>
            <a:r>
              <a:rPr lang="en-US" altLang="ro-RO" sz="1200" dirty="0" err="1" smtClean="0"/>
              <a:t>aici</a:t>
            </a:r>
            <a:r>
              <a:rPr lang="en-US" altLang="ro-RO" sz="1200" dirty="0" smtClean="0"/>
              <a:t>;</a:t>
            </a:r>
            <a:r>
              <a:rPr lang="ro-RO" altLang="ro-RO" sz="1200" dirty="0" smtClean="0"/>
              <a:t> </a:t>
            </a:r>
          </a:p>
          <a:p>
            <a:pPr lvl="2" algn="just" eaLnBrk="1" hangingPunct="1"/>
            <a:r>
              <a:rPr lang="en-US" altLang="ro-RO" sz="1200" dirty="0" err="1" smtClean="0"/>
              <a:t>și</a:t>
            </a:r>
            <a:r>
              <a:rPr lang="en-US" altLang="ro-RO" sz="1200" dirty="0" smtClean="0"/>
              <a:t> 2) din </a:t>
            </a:r>
            <a:r>
              <a:rPr lang="en-US" altLang="ro-RO" sz="1200" dirty="0" err="1" smtClean="0"/>
              <a:t>perspectiva</a:t>
            </a:r>
            <a:r>
              <a:rPr lang="en-US" altLang="ro-RO" sz="1200" dirty="0" smtClean="0"/>
              <a:t> </a:t>
            </a:r>
            <a:r>
              <a:rPr lang="en-US" altLang="ro-RO" sz="1200" dirty="0" err="1" smtClean="0"/>
              <a:t>eșantionului</a:t>
            </a:r>
            <a:r>
              <a:rPr lang="en-US" altLang="ro-RO" sz="1200" dirty="0" smtClean="0"/>
              <a:t> clinic</a:t>
            </a:r>
            <a:r>
              <a:rPr lang="ro-RO" altLang="ro-RO" sz="1200" dirty="0" smtClean="0"/>
              <a:t> </a:t>
            </a:r>
            <a:r>
              <a:rPr lang="en-US" altLang="ro-RO" sz="1200" dirty="0" err="1" smtClean="0"/>
              <a:t>sau</a:t>
            </a:r>
            <a:r>
              <a:rPr lang="en-US" altLang="ro-RO" sz="1200" dirty="0" smtClean="0"/>
              <a:t> </a:t>
            </a:r>
            <a:r>
              <a:rPr lang="en-US" altLang="ro-RO" sz="1200" dirty="0" err="1" smtClean="0"/>
              <a:t>disfuncțional</a:t>
            </a:r>
            <a:r>
              <a:rPr lang="en-US" altLang="ro-RO" sz="1200" dirty="0" smtClean="0"/>
              <a:t> </a:t>
            </a:r>
            <a:r>
              <a:rPr lang="en-US" altLang="ro-RO" sz="1200" dirty="0" err="1" smtClean="0"/>
              <a:t>disponibil</a:t>
            </a:r>
            <a:r>
              <a:rPr lang="en-US" altLang="ro-RO" sz="1200" dirty="0" smtClean="0"/>
              <a:t> </a:t>
            </a:r>
            <a:r>
              <a:rPr lang="en-US" altLang="ro-RO" sz="1200" dirty="0" err="1" smtClean="0"/>
              <a:t>în</a:t>
            </a:r>
            <a:r>
              <a:rPr lang="en-US" altLang="ro-RO" sz="1200" dirty="0" smtClean="0"/>
              <a:t> </a:t>
            </a:r>
            <a:r>
              <a:rPr lang="en-US" altLang="ro-RO" sz="1200" dirty="0" err="1" smtClean="0"/>
              <a:t>unităţile</a:t>
            </a:r>
            <a:r>
              <a:rPr lang="ro-RO" altLang="ro-RO" sz="1200" dirty="0" smtClean="0"/>
              <a:t> </a:t>
            </a:r>
            <a:r>
              <a:rPr lang="en-US" altLang="ro-RO" sz="1200" dirty="0" err="1" smtClean="0"/>
              <a:t>medicale</a:t>
            </a:r>
            <a:r>
              <a:rPr lang="en-US" altLang="ro-RO" sz="1200" dirty="0" smtClean="0"/>
              <a:t> </a:t>
            </a:r>
            <a:r>
              <a:rPr lang="en-US" altLang="ro-RO" sz="1200" dirty="0" err="1" smtClean="0"/>
              <a:t>unde</a:t>
            </a:r>
            <a:r>
              <a:rPr lang="en-US" altLang="ro-RO" sz="1200" dirty="0" smtClean="0"/>
              <a:t> </a:t>
            </a:r>
            <a:r>
              <a:rPr lang="en-US" altLang="ro-RO" sz="1200" dirty="0" err="1" smtClean="0"/>
              <a:t>persoana</a:t>
            </a:r>
            <a:r>
              <a:rPr lang="en-US" altLang="ro-RO" sz="1200" dirty="0" smtClean="0"/>
              <a:t> a </a:t>
            </a:r>
            <a:r>
              <a:rPr lang="en-US" altLang="ro-RO" sz="1200" dirty="0" err="1" smtClean="0"/>
              <a:t>urmat</a:t>
            </a:r>
            <a:r>
              <a:rPr lang="en-US" altLang="ro-RO" sz="1200" dirty="0" smtClean="0"/>
              <a:t> un</a:t>
            </a:r>
            <a:r>
              <a:rPr lang="ro-RO" altLang="ro-RO" sz="1200" dirty="0" smtClean="0"/>
              <a:t> </a:t>
            </a:r>
            <a:r>
              <a:rPr lang="en-US" altLang="ro-RO" sz="1200" dirty="0" err="1" smtClean="0"/>
              <a:t>tratament</a:t>
            </a:r>
            <a:r>
              <a:rPr lang="en-US" altLang="ro-RO" sz="1200" dirty="0" smtClean="0"/>
              <a:t>.</a:t>
            </a:r>
            <a:endParaRPr lang="ro-RO" altLang="ro-RO" sz="1200" dirty="0" smtClean="0"/>
          </a:p>
          <a:p>
            <a:pPr algn="just" eaLnBrk="1" hangingPunct="1"/>
            <a:r>
              <a:rPr lang="ro-RO" altLang="ro-RO" sz="1600" dirty="0" smtClean="0">
                <a:latin typeface="Trebuchet MS" panose="020B0603020202020204" pitchFamily="34" charset="0"/>
              </a:rPr>
              <a:t>Oferirea de feedback</a:t>
            </a:r>
          </a:p>
          <a:p>
            <a:pPr lvl="1" algn="just" eaLnBrk="1" hangingPunct="1"/>
            <a:r>
              <a:rPr lang="en-US" altLang="ro-RO" sz="1200" dirty="0" err="1" smtClean="0"/>
              <a:t>Atunci</a:t>
            </a:r>
            <a:r>
              <a:rPr lang="en-US" altLang="ro-RO" sz="1200" dirty="0" smtClean="0"/>
              <a:t> </a:t>
            </a:r>
            <a:r>
              <a:rPr lang="en-US" altLang="ro-RO" sz="1200" dirty="0" err="1" smtClean="0"/>
              <a:t>când</a:t>
            </a:r>
            <a:r>
              <a:rPr lang="ro-RO" altLang="ro-RO" sz="1200" dirty="0" smtClean="0"/>
              <a:t> </a:t>
            </a:r>
            <a:r>
              <a:rPr lang="en-US" altLang="ro-RO" sz="1200" dirty="0" smtClean="0"/>
              <a:t>se </a:t>
            </a:r>
            <a:r>
              <a:rPr lang="en-US" altLang="ro-RO" sz="1200" dirty="0" err="1" smtClean="0"/>
              <a:t>oferă</a:t>
            </a:r>
            <a:r>
              <a:rPr lang="en-US" altLang="ro-RO" sz="1200" dirty="0" smtClean="0"/>
              <a:t> un feedback cu </a:t>
            </a:r>
            <a:r>
              <a:rPr lang="en-US" altLang="ro-RO" sz="1200" dirty="0" err="1" smtClean="0"/>
              <a:t>privire</a:t>
            </a:r>
            <a:r>
              <a:rPr lang="en-US" altLang="ro-RO" sz="1200" dirty="0" smtClean="0"/>
              <a:t> la </a:t>
            </a:r>
            <a:r>
              <a:rPr lang="en-US" altLang="ro-RO" sz="1200" dirty="0" err="1" smtClean="0"/>
              <a:t>nivelul</a:t>
            </a:r>
            <a:r>
              <a:rPr lang="ro-RO" altLang="ro-RO" sz="1200" dirty="0" smtClean="0"/>
              <a:t> </a:t>
            </a:r>
            <a:r>
              <a:rPr lang="en-US" altLang="ro-RO" sz="1200" dirty="0" smtClean="0"/>
              <a:t>de </a:t>
            </a:r>
            <a:r>
              <a:rPr lang="en-US" altLang="ro-RO" sz="1200" dirty="0" err="1" smtClean="0"/>
              <a:t>satisfacție</a:t>
            </a:r>
            <a:r>
              <a:rPr lang="en-US" altLang="ro-RO" sz="1200" dirty="0" smtClean="0"/>
              <a:t> a </a:t>
            </a:r>
            <a:r>
              <a:rPr lang="en-US" altLang="ro-RO" sz="1200" dirty="0" err="1" smtClean="0"/>
              <a:t>respondenților</a:t>
            </a:r>
            <a:r>
              <a:rPr lang="en-US" altLang="ro-RO" sz="1200" dirty="0" smtClean="0"/>
              <a:t>, </a:t>
            </a:r>
            <a:r>
              <a:rPr lang="en-US" altLang="ro-RO" sz="1200" dirty="0" err="1" smtClean="0"/>
              <a:t>este</a:t>
            </a:r>
            <a:r>
              <a:rPr lang="en-US" altLang="ro-RO" sz="1200" dirty="0" smtClean="0"/>
              <a:t> </a:t>
            </a:r>
            <a:r>
              <a:rPr lang="en-US" altLang="ro-RO" sz="1200" dirty="0" err="1" smtClean="0"/>
              <a:t>foarte</a:t>
            </a:r>
            <a:r>
              <a:rPr lang="ro-RO" altLang="ro-RO" sz="1200" dirty="0" smtClean="0"/>
              <a:t> </a:t>
            </a:r>
            <a:r>
              <a:rPr lang="en-US" altLang="ro-RO" sz="1200" dirty="0" smtClean="0"/>
              <a:t>important ca </a:t>
            </a:r>
            <a:r>
              <a:rPr lang="en-US" altLang="ro-RO" sz="1200" dirty="0" err="1" smtClean="0"/>
              <a:t>specialiștii</a:t>
            </a:r>
            <a:r>
              <a:rPr lang="en-US" altLang="ro-RO" sz="1200" dirty="0" smtClean="0"/>
              <a:t> </a:t>
            </a:r>
            <a:r>
              <a:rPr lang="en-US" altLang="ro-RO" sz="1200" dirty="0" err="1" smtClean="0"/>
              <a:t>să</a:t>
            </a:r>
            <a:r>
              <a:rPr lang="en-US" altLang="ro-RO" sz="1200" dirty="0" smtClean="0"/>
              <a:t> </a:t>
            </a:r>
            <a:r>
              <a:rPr lang="en-US" altLang="ro-RO" sz="1200" dirty="0" err="1" smtClean="0"/>
              <a:t>sublinieze</a:t>
            </a:r>
            <a:r>
              <a:rPr lang="ro-RO" altLang="ro-RO" sz="1200" dirty="0" smtClean="0"/>
              <a:t> </a:t>
            </a:r>
            <a:r>
              <a:rPr lang="en-US" altLang="ro-RO" sz="1200" dirty="0" err="1" smtClean="0"/>
              <a:t>faptul</a:t>
            </a:r>
            <a:r>
              <a:rPr lang="en-US" altLang="ro-RO" sz="1200" dirty="0" smtClean="0"/>
              <a:t> </a:t>
            </a:r>
            <a:r>
              <a:rPr lang="en-US" altLang="ro-RO" sz="1200" dirty="0" err="1" smtClean="0"/>
              <a:t>că</a:t>
            </a:r>
            <a:r>
              <a:rPr lang="en-US" altLang="ro-RO" sz="1200" dirty="0" smtClean="0"/>
              <a:t> </a:t>
            </a:r>
            <a:r>
              <a:rPr lang="en-US" altLang="ro-RO" sz="1200" dirty="0" err="1" smtClean="0"/>
              <a:t>satisfacția</a:t>
            </a:r>
            <a:r>
              <a:rPr lang="en-US" altLang="ro-RO" sz="1200" dirty="0" smtClean="0"/>
              <a:t> cu </a:t>
            </a:r>
            <a:r>
              <a:rPr lang="en-US" altLang="ro-RO" sz="1200" dirty="0" err="1" smtClean="0"/>
              <a:t>viața</a:t>
            </a:r>
            <a:r>
              <a:rPr lang="en-US" altLang="ro-RO" sz="1200" dirty="0" smtClean="0"/>
              <a:t> </a:t>
            </a:r>
            <a:r>
              <a:rPr lang="en-US" altLang="ro-RO" sz="1200" dirty="0" err="1" smtClean="0"/>
              <a:t>este</a:t>
            </a:r>
            <a:r>
              <a:rPr lang="en-US" altLang="ro-RO" sz="1200" dirty="0" smtClean="0"/>
              <a:t> o stare</a:t>
            </a:r>
            <a:r>
              <a:rPr lang="ro-RO" altLang="ro-RO" sz="1200" dirty="0" smtClean="0"/>
              <a:t> </a:t>
            </a:r>
            <a:r>
              <a:rPr lang="en-US" altLang="ro-RO" sz="1200" dirty="0" smtClean="0"/>
              <a:t>care </a:t>
            </a:r>
            <a:r>
              <a:rPr lang="en-US" altLang="ro-RO" sz="1200" dirty="0" err="1" smtClean="0"/>
              <a:t>poate</a:t>
            </a:r>
            <a:r>
              <a:rPr lang="en-US" altLang="ro-RO" sz="1200" dirty="0" smtClean="0"/>
              <a:t> </a:t>
            </a:r>
            <a:r>
              <a:rPr lang="en-US" altLang="ro-RO" sz="1200" dirty="0" err="1" smtClean="0"/>
              <a:t>fluctua</a:t>
            </a:r>
            <a:r>
              <a:rPr lang="en-US" altLang="ro-RO" sz="1200" dirty="0" smtClean="0"/>
              <a:t> </a:t>
            </a:r>
            <a:r>
              <a:rPr lang="en-US" altLang="ro-RO" sz="1200" dirty="0" err="1" smtClean="0"/>
              <a:t>și</a:t>
            </a:r>
            <a:r>
              <a:rPr lang="en-US" altLang="ro-RO" sz="1200" dirty="0" smtClean="0"/>
              <a:t> care se </a:t>
            </a:r>
            <a:r>
              <a:rPr lang="en-US" altLang="ro-RO" sz="1200" dirty="0" err="1" smtClean="0"/>
              <a:t>poate</a:t>
            </a:r>
            <a:r>
              <a:rPr lang="en-US" altLang="ro-RO" sz="1200" dirty="0" smtClean="0"/>
              <a:t> </a:t>
            </a:r>
            <a:r>
              <a:rPr lang="en-US" altLang="ro-RO" sz="1200" dirty="0" err="1" smtClean="0"/>
              <a:t>schimba</a:t>
            </a:r>
            <a:r>
              <a:rPr lang="en-US" altLang="ro-RO" sz="1200" dirty="0" smtClean="0"/>
              <a:t>,</a:t>
            </a:r>
            <a:r>
              <a:rPr lang="ro-RO" altLang="ro-RO" sz="1200" dirty="0" smtClean="0"/>
              <a:t> </a:t>
            </a:r>
            <a:r>
              <a:rPr lang="en-US" altLang="ro-RO" sz="1200" dirty="0" err="1" smtClean="0"/>
              <a:t>și</a:t>
            </a:r>
            <a:r>
              <a:rPr lang="en-US" altLang="ro-RO" sz="1200" dirty="0" smtClean="0"/>
              <a:t> nu o </a:t>
            </a:r>
            <a:r>
              <a:rPr lang="en-US" altLang="ro-RO" sz="1200" dirty="0" err="1" smtClean="0"/>
              <a:t>trăsătura</a:t>
            </a:r>
            <a:r>
              <a:rPr lang="en-US" altLang="ro-RO" sz="1200" dirty="0" smtClean="0"/>
              <a:t> </a:t>
            </a:r>
            <a:r>
              <a:rPr lang="en-US" altLang="ro-RO" sz="1200" dirty="0" err="1" smtClean="0"/>
              <a:t>imuabilă</a:t>
            </a:r>
            <a:r>
              <a:rPr lang="en-US" altLang="ro-RO" sz="1200" dirty="0" smtClean="0"/>
              <a:t> de </a:t>
            </a:r>
            <a:r>
              <a:rPr lang="en-US" altLang="ro-RO" sz="1200" dirty="0" err="1" smtClean="0"/>
              <a:t>personalitate</a:t>
            </a:r>
            <a:r>
              <a:rPr lang="en-US" altLang="ro-RO" sz="1200" dirty="0" smtClean="0"/>
              <a:t>.</a:t>
            </a:r>
            <a:r>
              <a:rPr lang="ro-RO" altLang="ro-RO" sz="1200" dirty="0" smtClean="0"/>
              <a:t> </a:t>
            </a:r>
            <a:r>
              <a:rPr lang="en-US" altLang="ro-RO" sz="1200" dirty="0" smtClean="0"/>
              <a:t>Un feedback </a:t>
            </a:r>
            <a:r>
              <a:rPr lang="en-US" altLang="ro-RO" sz="1200" dirty="0" err="1" smtClean="0"/>
              <a:t>este</a:t>
            </a:r>
            <a:r>
              <a:rPr lang="en-US" altLang="ro-RO" sz="1200" dirty="0" smtClean="0"/>
              <a:t> </a:t>
            </a:r>
            <a:r>
              <a:rPr lang="en-US" altLang="ro-RO" sz="1200" dirty="0" err="1" smtClean="0"/>
              <a:t>mult</a:t>
            </a:r>
            <a:r>
              <a:rPr lang="en-US" altLang="ro-RO" sz="1200" dirty="0" smtClean="0"/>
              <a:t> </a:t>
            </a:r>
            <a:r>
              <a:rPr lang="en-US" altLang="ro-RO" sz="1200" dirty="0" err="1" smtClean="0"/>
              <a:t>mai</a:t>
            </a:r>
            <a:r>
              <a:rPr lang="en-US" altLang="ro-RO" sz="1200" dirty="0" smtClean="0"/>
              <a:t> </a:t>
            </a:r>
            <a:r>
              <a:rPr lang="en-US" altLang="ro-RO" sz="1200" dirty="0" err="1" smtClean="0"/>
              <a:t>eficient</a:t>
            </a:r>
            <a:r>
              <a:rPr lang="ro-RO" altLang="ro-RO" sz="1200" dirty="0" smtClean="0"/>
              <a:t> </a:t>
            </a:r>
            <a:r>
              <a:rPr lang="en-US" altLang="ro-RO" sz="1200" dirty="0" err="1" smtClean="0"/>
              <a:t>în</a:t>
            </a:r>
            <a:r>
              <a:rPr lang="en-US" altLang="ro-RO" sz="1200" dirty="0" smtClean="0"/>
              <a:t> </a:t>
            </a:r>
            <a:r>
              <a:rPr lang="en-US" altLang="ro-RO" sz="1200" dirty="0" err="1" smtClean="0"/>
              <a:t>momentul</a:t>
            </a:r>
            <a:r>
              <a:rPr lang="en-US" altLang="ro-RO" sz="1200" dirty="0" smtClean="0"/>
              <a:t> </a:t>
            </a:r>
            <a:r>
              <a:rPr lang="en-US" altLang="ro-RO" sz="1200" dirty="0" err="1" smtClean="0"/>
              <a:t>în</a:t>
            </a:r>
            <a:r>
              <a:rPr lang="en-US" altLang="ro-RO" sz="1200" dirty="0" smtClean="0"/>
              <a:t> care se </a:t>
            </a:r>
            <a:r>
              <a:rPr lang="en-US" altLang="ro-RO" sz="1200" dirty="0" err="1" smtClean="0"/>
              <a:t>prezintă</a:t>
            </a:r>
            <a:r>
              <a:rPr lang="en-US" altLang="ro-RO" sz="1200" dirty="0" smtClean="0"/>
              <a:t> </a:t>
            </a:r>
            <a:r>
              <a:rPr lang="en-US" altLang="ro-RO" sz="1200" dirty="0" err="1" smtClean="0"/>
              <a:t>atât</a:t>
            </a:r>
            <a:r>
              <a:rPr lang="en-US" altLang="ro-RO" sz="1200" dirty="0" smtClean="0"/>
              <a:t> </a:t>
            </a:r>
            <a:r>
              <a:rPr lang="en-US" altLang="ro-RO" sz="1200" dirty="0" err="1" smtClean="0"/>
              <a:t>ariile</a:t>
            </a:r>
            <a:r>
              <a:rPr lang="ro-RO" altLang="ro-RO" sz="1200" dirty="0" smtClean="0"/>
              <a:t> </a:t>
            </a:r>
            <a:r>
              <a:rPr lang="en-US" altLang="ro-RO" sz="1200" dirty="0" err="1" smtClean="0"/>
              <a:t>puternice</a:t>
            </a:r>
            <a:r>
              <a:rPr lang="en-US" altLang="ro-RO" sz="1200" dirty="0" smtClean="0"/>
              <a:t> (</a:t>
            </a:r>
            <a:r>
              <a:rPr lang="en-US" altLang="ro-RO" sz="1200" dirty="0" err="1" smtClean="0"/>
              <a:t>satisfacție</a:t>
            </a:r>
            <a:r>
              <a:rPr lang="en-US" altLang="ro-RO" sz="1200" dirty="0" smtClean="0"/>
              <a:t>), </a:t>
            </a:r>
            <a:r>
              <a:rPr lang="en-US" altLang="ro-RO" sz="1200" dirty="0" err="1" smtClean="0"/>
              <a:t>cât</a:t>
            </a:r>
            <a:r>
              <a:rPr lang="en-US" altLang="ro-RO" sz="1200" dirty="0" smtClean="0"/>
              <a:t> </a:t>
            </a:r>
            <a:r>
              <a:rPr lang="en-US" altLang="ro-RO" sz="1200" dirty="0" err="1" smtClean="0"/>
              <a:t>și</a:t>
            </a:r>
            <a:r>
              <a:rPr lang="en-US" altLang="ro-RO" sz="1200" dirty="0" smtClean="0"/>
              <a:t> </a:t>
            </a:r>
            <a:r>
              <a:rPr lang="en-US" altLang="ro-RO" sz="1200" dirty="0" err="1" smtClean="0"/>
              <a:t>punctele</a:t>
            </a:r>
            <a:r>
              <a:rPr lang="en-US" altLang="ro-RO" sz="1200" dirty="0" smtClean="0"/>
              <a:t> </a:t>
            </a:r>
            <a:r>
              <a:rPr lang="en-US" altLang="ro-RO" sz="1200" dirty="0" err="1" smtClean="0"/>
              <a:t>slabe</a:t>
            </a:r>
            <a:r>
              <a:rPr lang="ro-RO" altLang="ro-RO" sz="1200" dirty="0" smtClean="0"/>
              <a:t> </a:t>
            </a:r>
            <a:r>
              <a:rPr lang="en-US" altLang="ro-RO" sz="1200" dirty="0" smtClean="0"/>
              <a:t>(</a:t>
            </a:r>
            <a:r>
              <a:rPr lang="en-US" altLang="ro-RO" sz="1200" dirty="0" err="1" smtClean="0"/>
              <a:t>satisfacție</a:t>
            </a:r>
            <a:r>
              <a:rPr lang="en-US" altLang="ro-RO" sz="1200" dirty="0" smtClean="0"/>
              <a:t> </a:t>
            </a:r>
            <a:r>
              <a:rPr lang="en-US" altLang="ro-RO" sz="1200" dirty="0" err="1" smtClean="0"/>
              <a:t>scăzută</a:t>
            </a:r>
            <a:r>
              <a:rPr lang="en-US" altLang="ro-RO" sz="1200" dirty="0" smtClean="0"/>
              <a:t> </a:t>
            </a:r>
            <a:r>
              <a:rPr lang="en-US" altLang="ro-RO" sz="1200" dirty="0" err="1" smtClean="0"/>
              <a:t>sau</a:t>
            </a:r>
            <a:r>
              <a:rPr lang="en-US" altLang="ro-RO" sz="1200" dirty="0" smtClean="0"/>
              <a:t> </a:t>
            </a:r>
            <a:r>
              <a:rPr lang="en-US" altLang="ro-RO" sz="1200" dirty="0" err="1" smtClean="0"/>
              <a:t>insatisfacție</a:t>
            </a:r>
            <a:r>
              <a:rPr lang="en-US" altLang="ro-RO" sz="12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33BF0DDF-280A-43F4-82D4-528756B85DF9}" type="slidenum">
              <a:rPr lang="en-US" altLang="ro-RO" sz="1000" smtClean="0">
                <a:solidFill>
                  <a:schemeClr val="tx1"/>
                </a:solidFill>
                <a:latin typeface="Arial Narrow" panose="020B0606020202030204" pitchFamily="34" charset="0"/>
              </a:rPr>
              <a:pPr>
                <a:spcBef>
                  <a:spcPct val="0"/>
                </a:spcBef>
                <a:buClrTx/>
                <a:buSzTx/>
                <a:buFontTx/>
                <a:buNone/>
              </a:pPr>
              <a:t>4</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19459" name="Rectangle 2"/>
          <p:cNvSpPr>
            <a:spLocks noGrp="1" noChangeArrowheads="1"/>
          </p:cNvSpPr>
          <p:nvPr>
            <p:ph type="title"/>
          </p:nvPr>
        </p:nvSpPr>
        <p:spPr/>
        <p:txBody>
          <a:bodyPr/>
          <a:lstStyle/>
          <a:p>
            <a:pPr eaLnBrk="1" hangingPunct="1"/>
            <a:r>
              <a:rPr lang="ro-RO" altLang="ro-RO" smtClean="0"/>
              <a:t>Rezumat (II)</a:t>
            </a:r>
            <a:endParaRPr lang="en-US" altLang="ro-RO" smtClean="0"/>
          </a:p>
        </p:txBody>
      </p:sp>
      <p:sp>
        <p:nvSpPr>
          <p:cNvPr id="19460" name="Rectangle 3"/>
          <p:cNvSpPr>
            <a:spLocks noGrp="1" noChangeArrowheads="1"/>
          </p:cNvSpPr>
          <p:nvPr>
            <p:ph type="body" idx="1"/>
          </p:nvPr>
        </p:nvSpPr>
        <p:spPr/>
        <p:txBody>
          <a:bodyPr/>
          <a:lstStyle/>
          <a:p>
            <a:pPr algn="just" eaLnBrk="1" hangingPunct="1">
              <a:lnSpc>
                <a:spcPct val="80000"/>
              </a:lnSpc>
            </a:pPr>
            <a:endParaRPr lang="ro-RO" altLang="ro-RO" sz="1400" b="1" dirty="0" smtClean="0">
              <a:latin typeface="Trebuchet MS" panose="020B0603020202020204" pitchFamily="34" charset="0"/>
            </a:endParaRPr>
          </a:p>
          <a:p>
            <a:pPr algn="just" eaLnBrk="1" hangingPunct="1">
              <a:lnSpc>
                <a:spcPct val="80000"/>
              </a:lnSpc>
            </a:pPr>
            <a:r>
              <a:rPr lang="ro-RO" altLang="ro-RO" sz="1400" b="1" dirty="0" smtClean="0">
                <a:solidFill>
                  <a:srgbClr val="FF0000"/>
                </a:solidFill>
                <a:latin typeface="Trebuchet MS" panose="020B0603020202020204" pitchFamily="34" charset="0"/>
              </a:rPr>
              <a:t>Kitul complet al QOLI</a:t>
            </a:r>
            <a:r>
              <a:rPr lang="ro-RO" altLang="ro-RO" sz="1400" dirty="0" smtClean="0">
                <a:solidFill>
                  <a:srgbClr val="FF0000"/>
                </a:solidFill>
                <a:latin typeface="Trebuchet MS" panose="020B0603020202020204" pitchFamily="34" charset="0"/>
              </a:rPr>
              <a:t> </a:t>
            </a:r>
            <a:r>
              <a:rPr lang="ro-RO" altLang="ro-RO" sz="1400" dirty="0" smtClean="0">
                <a:latin typeface="Trebuchet MS" panose="020B0603020202020204" pitchFamily="34" charset="0"/>
              </a:rPr>
              <a:t>cuprinde:</a:t>
            </a:r>
          </a:p>
          <a:p>
            <a:pPr lvl="1" algn="just" eaLnBrk="1" hangingPunct="1">
              <a:lnSpc>
                <a:spcPct val="80000"/>
              </a:lnSpc>
            </a:pPr>
            <a:r>
              <a:rPr lang="ro-RO" altLang="ro-RO" sz="1400" b="1" dirty="0" smtClean="0">
                <a:solidFill>
                  <a:srgbClr val="FF0000"/>
                </a:solidFill>
              </a:rPr>
              <a:t>manualul de utilizare</a:t>
            </a:r>
            <a:r>
              <a:rPr lang="ro-RO" altLang="ro-RO" sz="1400" dirty="0" smtClean="0"/>
              <a:t>, </a:t>
            </a:r>
          </a:p>
          <a:p>
            <a:pPr lvl="2" algn="just" eaLnBrk="1" hangingPunct="1">
              <a:lnSpc>
                <a:spcPct val="80000"/>
              </a:lnSpc>
            </a:pPr>
            <a:r>
              <a:rPr lang="ro-RO" altLang="ro-RO" sz="1400" dirty="0" smtClean="0"/>
              <a:t>include: introducerea și prezentarea generală, caracteristicile </a:t>
            </a:r>
            <a:r>
              <a:rPr lang="ro-RO" altLang="ro-RO" sz="1400" dirty="0" err="1" smtClean="0"/>
              <a:t>psihometrice</a:t>
            </a:r>
            <a:r>
              <a:rPr lang="ro-RO" altLang="ro-RO" sz="1400" dirty="0" smtClean="0"/>
              <a:t>, administrarea și </a:t>
            </a:r>
            <a:r>
              <a:rPr lang="ro-RO" altLang="ro-RO" sz="1400" dirty="0" err="1" smtClean="0"/>
              <a:t>scorarea</a:t>
            </a:r>
            <a:r>
              <a:rPr lang="ro-RO" altLang="ro-RO" sz="1400" dirty="0" smtClean="0"/>
              <a:t>, interpretarea, ghidul de tratament ce pornește de la rezultatele obținute, bibliografia și diverse anexe</a:t>
            </a:r>
          </a:p>
          <a:p>
            <a:pPr lvl="1" algn="just" eaLnBrk="1" hangingPunct="1">
              <a:lnSpc>
                <a:spcPct val="80000"/>
              </a:lnSpc>
            </a:pPr>
            <a:r>
              <a:rPr lang="ro-RO" altLang="ro-RO" sz="1400" b="1" dirty="0" smtClean="0">
                <a:solidFill>
                  <a:srgbClr val="FF0000"/>
                </a:solidFill>
              </a:rPr>
              <a:t>formularul de răspuns</a:t>
            </a:r>
            <a:r>
              <a:rPr lang="ro-RO" altLang="ro-RO" sz="1400" b="1" dirty="0" smtClean="0"/>
              <a:t>,</a:t>
            </a:r>
          </a:p>
          <a:p>
            <a:pPr lvl="2" algn="just" eaLnBrk="1" hangingPunct="1">
              <a:lnSpc>
                <a:spcPct val="80000"/>
              </a:lnSpc>
            </a:pPr>
            <a:r>
              <a:rPr lang="ro-RO" altLang="ro-RO" sz="1400" dirty="0" smtClean="0"/>
              <a:t>conține: instrucțiunile de completare, instructajul și cei 32 de itemi verbali</a:t>
            </a:r>
          </a:p>
          <a:p>
            <a:pPr lvl="1" algn="just" eaLnBrk="1" hangingPunct="1">
              <a:lnSpc>
                <a:spcPct val="80000"/>
              </a:lnSpc>
            </a:pPr>
            <a:r>
              <a:rPr lang="ro-RO" altLang="ro-RO" sz="1400" b="1" dirty="0" err="1" smtClean="0">
                <a:solidFill>
                  <a:srgbClr val="FF0000"/>
                </a:solidFill>
              </a:rPr>
              <a:t>fo</a:t>
            </a:r>
            <a:r>
              <a:rPr lang="en-GB" altLang="ro-RO" sz="1400" b="1" dirty="0" err="1" smtClean="0">
                <a:solidFill>
                  <a:srgbClr val="FF0000"/>
                </a:solidFill>
              </a:rPr>
              <a:t>aie</a:t>
            </a:r>
            <a:r>
              <a:rPr lang="ro-RO" altLang="ro-RO" sz="1400" b="1" dirty="0" smtClean="0">
                <a:solidFill>
                  <a:srgbClr val="FF0000"/>
                </a:solidFill>
              </a:rPr>
              <a:t> de </a:t>
            </a:r>
            <a:r>
              <a:rPr lang="ro-RO" altLang="ro-RO" sz="1400" b="1" dirty="0" err="1" smtClean="0">
                <a:solidFill>
                  <a:srgbClr val="FF0000"/>
                </a:solidFill>
              </a:rPr>
              <a:t>scorare</a:t>
            </a:r>
            <a:r>
              <a:rPr lang="ro-RO" altLang="ro-RO" sz="1400" b="1" dirty="0" smtClean="0">
                <a:solidFill>
                  <a:srgbClr val="FF0000"/>
                </a:solidFill>
              </a:rPr>
              <a:t> manuală</a:t>
            </a:r>
          </a:p>
          <a:p>
            <a:pPr lvl="2" algn="just" eaLnBrk="1" hangingPunct="1">
              <a:lnSpc>
                <a:spcPct val="80000"/>
              </a:lnSpc>
            </a:pPr>
            <a:r>
              <a:rPr lang="ro-RO" altLang="ro-RO" sz="1400" dirty="0" smtClean="0"/>
              <a:t>explică cei 9 pași de </a:t>
            </a:r>
            <a:r>
              <a:rPr lang="ro-RO" altLang="ro-RO" sz="1400" dirty="0" err="1" smtClean="0"/>
              <a:t>scorare</a:t>
            </a:r>
            <a:r>
              <a:rPr lang="ro-RO" altLang="ro-RO" sz="1400" dirty="0" smtClean="0"/>
              <a:t>, include diagrama de </a:t>
            </a:r>
            <a:r>
              <a:rPr lang="ro-RO" altLang="ro-RO" sz="1400" dirty="0" err="1" smtClean="0"/>
              <a:t>scorare</a:t>
            </a:r>
            <a:r>
              <a:rPr lang="ro-RO" altLang="ro-RO" sz="1400" dirty="0" smtClean="0"/>
              <a:t> și profilul </a:t>
            </a:r>
            <a:r>
              <a:rPr lang="ro-RO" altLang="ro-RO" sz="1400" dirty="0" err="1" smtClean="0"/>
              <a:t>satistfacției</a:t>
            </a:r>
            <a:r>
              <a:rPr lang="ro-RO" altLang="ro-RO" sz="1400" dirty="0" smtClean="0"/>
              <a:t> și un indice de calitate globală a vieții</a:t>
            </a:r>
          </a:p>
          <a:p>
            <a:pPr lvl="2" algn="just" eaLnBrk="1" hangingPunct="1">
              <a:lnSpc>
                <a:spcPct val="80000"/>
              </a:lnSpc>
              <a:buFont typeface="Wingdings 2" panose="05020102010507070707" pitchFamily="18" charset="2"/>
              <a:buNone/>
            </a:pPr>
            <a:endParaRPr lang="ro-RO" altLang="ro-RO" sz="1400" dirty="0" smtClean="0"/>
          </a:p>
          <a:p>
            <a:pPr algn="just" eaLnBrk="1" hangingPunct="1">
              <a:lnSpc>
                <a:spcPct val="80000"/>
              </a:lnSpc>
            </a:pPr>
            <a:r>
              <a:rPr lang="ro-RO" altLang="ro-RO" sz="1400" dirty="0" smtClean="0">
                <a:latin typeface="Trebuchet MS" panose="020B0603020202020204" pitchFamily="34" charset="0"/>
              </a:rPr>
              <a:t>Administrarea QOLI se realizează (momentan) în sistem clasic </a:t>
            </a:r>
            <a:r>
              <a:rPr lang="ro-RO" altLang="ro-RO" sz="1400" b="1" dirty="0" smtClean="0">
                <a:solidFill>
                  <a:srgbClr val="FF0000"/>
                </a:solidFill>
                <a:latin typeface="Trebuchet MS" panose="020B0603020202020204" pitchFamily="34" charset="0"/>
              </a:rPr>
              <a:t>creion-hârtie</a:t>
            </a:r>
            <a:r>
              <a:rPr lang="ro-RO" altLang="ro-RO" sz="1400" dirty="0" smtClean="0">
                <a:latin typeface="Trebuchet MS" panose="020B0603020202020204" pitchFamily="34" charset="0"/>
              </a:rPr>
              <a:t>, iar </a:t>
            </a:r>
            <a:r>
              <a:rPr lang="ro-RO" altLang="ro-RO" sz="1400" dirty="0" err="1" smtClean="0">
                <a:latin typeface="Trebuchet MS" panose="020B0603020202020204" pitchFamily="34" charset="0"/>
              </a:rPr>
              <a:t>scorarea</a:t>
            </a:r>
            <a:r>
              <a:rPr lang="ro-RO" altLang="ro-RO" sz="1400" dirty="0" smtClean="0">
                <a:latin typeface="Trebuchet MS" panose="020B0603020202020204" pitchFamily="34" charset="0"/>
              </a:rPr>
              <a:t> este rapidă, manuală, prin intermediul formularelor </a:t>
            </a:r>
            <a:r>
              <a:rPr lang="ro-RO" altLang="ro-RO" sz="1400" dirty="0" err="1" smtClean="0">
                <a:latin typeface="Trebuchet MS" panose="020B0603020202020204" pitchFamily="34" charset="0"/>
              </a:rPr>
              <a:t>autoscorabile</a:t>
            </a:r>
            <a:endParaRPr lang="ro-RO" altLang="ro-RO" sz="1400" dirty="0" smtClean="0">
              <a:latin typeface="Trebuchet MS" panose="020B0603020202020204" pitchFamily="34" charset="0"/>
            </a:endParaRPr>
          </a:p>
          <a:p>
            <a:pPr algn="just" eaLnBrk="1" hangingPunct="1">
              <a:lnSpc>
                <a:spcPct val="80000"/>
              </a:lnSpc>
            </a:pPr>
            <a:endParaRPr lang="ro-RO" altLang="ro-RO" sz="1400" dirty="0" smtClean="0">
              <a:latin typeface="Trebuchet MS" panose="020B0603020202020204" pitchFamily="34" charset="0"/>
            </a:endParaRPr>
          </a:p>
          <a:p>
            <a:pPr algn="just" eaLnBrk="1" hangingPunct="1">
              <a:lnSpc>
                <a:spcPct val="80000"/>
              </a:lnSpc>
            </a:pPr>
            <a:r>
              <a:rPr lang="ro-RO" altLang="ro-RO" sz="1400" dirty="0" smtClean="0">
                <a:latin typeface="Trebuchet MS" panose="020B0603020202020204" pitchFamily="34" charset="0"/>
              </a:rPr>
              <a:t>Testul QOLI este foarte util pentru </a:t>
            </a:r>
            <a:r>
              <a:rPr lang="ro-RO" altLang="ro-RO" sz="1400" b="1" dirty="0" smtClean="0">
                <a:solidFill>
                  <a:srgbClr val="FF0000"/>
                </a:solidFill>
                <a:latin typeface="Trebuchet MS" panose="020B0603020202020204" pitchFamily="34" charset="0"/>
              </a:rPr>
              <a:t>planificarea și evaluarea rezultatelor tratamentului medical </a:t>
            </a:r>
            <a:r>
              <a:rPr lang="ro-RO" altLang="ro-RO" sz="1400" dirty="0" smtClean="0">
                <a:solidFill>
                  <a:srgbClr val="FF0000"/>
                </a:solidFill>
                <a:latin typeface="Trebuchet MS" panose="020B0603020202020204" pitchFamily="34" charset="0"/>
              </a:rPr>
              <a:t>și psihologic</a:t>
            </a:r>
            <a:r>
              <a:rPr lang="ro-RO" altLang="ro-RO" sz="1400" dirty="0" smtClean="0">
                <a:latin typeface="Trebuchet MS" panose="020B0603020202020204" pitchFamily="34" charset="0"/>
              </a:rPr>
              <a:t>. </a:t>
            </a:r>
          </a:p>
          <a:p>
            <a:pPr lvl="1" algn="just" eaLnBrk="1" hangingPunct="1">
              <a:lnSpc>
                <a:spcPct val="80000"/>
              </a:lnSpc>
            </a:pPr>
            <a:r>
              <a:rPr lang="ro-RO" altLang="ro-RO" sz="1400" dirty="0" smtClean="0"/>
              <a:t>Presupune administrarea QOLI înainte, în timpul și după finalizarea tratamentului, pentru a monitoriza progresul clientului și a identifica ariile în care ar putea fi necesară o intervenție terapeutică.</a:t>
            </a:r>
          </a:p>
          <a:p>
            <a:pPr eaLnBrk="1" hangingPunct="1">
              <a:lnSpc>
                <a:spcPct val="80000"/>
              </a:lnSpc>
            </a:pPr>
            <a:endParaRPr lang="ro-RO" altLang="ro-RO" sz="17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2DD211D6-E68F-4411-B916-E6CEC29F93A8}" type="slidenum">
              <a:rPr lang="en-US" altLang="ro-RO" sz="1000" smtClean="0">
                <a:solidFill>
                  <a:schemeClr val="tx1"/>
                </a:solidFill>
                <a:latin typeface="Arial Narrow" panose="020B0606020202030204" pitchFamily="34" charset="0"/>
              </a:rPr>
              <a:pPr>
                <a:spcBef>
                  <a:spcPct val="0"/>
                </a:spcBef>
                <a:buClrTx/>
                <a:buSzTx/>
                <a:buFontTx/>
                <a:buNone/>
              </a:pPr>
              <a:t>40</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7347" name="Rectangle 2"/>
          <p:cNvSpPr>
            <a:spLocks noGrp="1" noChangeArrowheads="1"/>
          </p:cNvSpPr>
          <p:nvPr>
            <p:ph type="title"/>
          </p:nvPr>
        </p:nvSpPr>
        <p:spPr/>
        <p:txBody>
          <a:bodyPr/>
          <a:lstStyle/>
          <a:p>
            <a:pPr eaLnBrk="1" hangingPunct="1"/>
            <a:r>
              <a:rPr lang="ro-RO" altLang="ro-RO" sz="2400" smtClean="0"/>
              <a:t>9. Etică (I)</a:t>
            </a:r>
            <a:endParaRPr lang="en-US" altLang="ro-RO" sz="2400" smtClean="0"/>
          </a:p>
        </p:txBody>
      </p:sp>
      <p:sp>
        <p:nvSpPr>
          <p:cNvPr id="57348" name="Rectangle 3"/>
          <p:cNvSpPr>
            <a:spLocks noGrp="1" noChangeArrowheads="1"/>
          </p:cNvSpPr>
          <p:nvPr>
            <p:ph type="body" idx="1"/>
          </p:nvPr>
        </p:nvSpPr>
        <p:spPr/>
        <p:txBody>
          <a:bodyPr/>
          <a:lstStyle/>
          <a:p>
            <a:pPr lvl="1" eaLnBrk="1" hangingPunct="1">
              <a:lnSpc>
                <a:spcPct val="80000"/>
              </a:lnSpc>
            </a:pPr>
            <a:endParaRPr lang="ro-RO" altLang="ro-RO" sz="1600" b="1" smtClean="0"/>
          </a:p>
          <a:p>
            <a:pPr lvl="1" algn="just" eaLnBrk="1" hangingPunct="1">
              <a:lnSpc>
                <a:spcPct val="80000"/>
              </a:lnSpc>
            </a:pPr>
            <a:r>
              <a:rPr lang="ro-RO" altLang="ro-RO" sz="1600" b="1" smtClean="0"/>
              <a:t>Menţinerea securităţii</a:t>
            </a:r>
            <a:r>
              <a:rPr lang="ro-RO" altLang="ro-RO" sz="1600" smtClean="0"/>
              <a:t>, atât în privinţa materialelor deja utilizate, cât și a celor neutilizate, reprezintă un aspect important al practicii profesionale (vezi </a:t>
            </a:r>
            <a:r>
              <a:rPr lang="ro-RO" altLang="ro-RO" sz="1600" i="1" smtClean="0"/>
              <a:t>Standards for Educational and Psychological Tests</a:t>
            </a:r>
            <a:r>
              <a:rPr lang="ro-RO" altLang="ro-RO" sz="1600" smtClean="0"/>
              <a:t>, AERA, APA &amp; NCME, 1999). </a:t>
            </a:r>
          </a:p>
          <a:p>
            <a:pPr lvl="1" algn="just" eaLnBrk="1" hangingPunct="1">
              <a:lnSpc>
                <a:spcPct val="80000"/>
              </a:lnSpc>
              <a:buFont typeface="Wingdings 2" panose="05020102010507070707" pitchFamily="18" charset="2"/>
              <a:buNone/>
            </a:pPr>
            <a:endParaRPr lang="ro-RO" altLang="ro-RO" sz="1600" smtClean="0"/>
          </a:p>
          <a:p>
            <a:pPr lvl="1" algn="just" eaLnBrk="1" hangingPunct="1">
              <a:lnSpc>
                <a:spcPct val="80000"/>
              </a:lnSpc>
            </a:pPr>
            <a:r>
              <a:rPr lang="ro-RO" altLang="ro-RO" sz="1600" smtClean="0"/>
              <a:t>Examinatorii ar trebui să menţină </a:t>
            </a:r>
            <a:r>
              <a:rPr lang="ro-RO" altLang="ro-RO" sz="1600" b="1" smtClean="0"/>
              <a:t>controlul asupra materialelor QOLI</a:t>
            </a:r>
            <a:r>
              <a:rPr lang="ro-RO" altLang="ro-RO" sz="1600" smtClean="0"/>
              <a:t> prin nedistribuirea lor fără autorizaţie. </a:t>
            </a:r>
          </a:p>
          <a:p>
            <a:pPr lvl="1" algn="just" eaLnBrk="1" hangingPunct="1">
              <a:lnSpc>
                <a:spcPct val="80000"/>
              </a:lnSpc>
            </a:pPr>
            <a:endParaRPr lang="ro-RO" altLang="ro-RO" sz="1600" smtClean="0"/>
          </a:p>
          <a:p>
            <a:pPr lvl="1" algn="just" eaLnBrk="1" hangingPunct="1">
              <a:lnSpc>
                <a:spcPct val="80000"/>
              </a:lnSpc>
            </a:pPr>
            <a:r>
              <a:rPr lang="ro-RO" altLang="ro-RO" sz="1600" smtClean="0"/>
              <a:t>În mod similar, rezultatele la </a:t>
            </a:r>
            <a:r>
              <a:rPr lang="ro-RO" altLang="ro-RO" sz="1600" b="1" smtClean="0"/>
              <a:t>QOLI</a:t>
            </a:r>
            <a:r>
              <a:rPr lang="ro-RO" altLang="ro-RO" sz="1600" smtClean="0"/>
              <a:t> nu ar trebui să fie divulgate acelor persoane care nu trebuie să le cunoască. Specialistul care folosește materialele de testare este responsabil pentru </a:t>
            </a:r>
            <a:r>
              <a:rPr lang="ro-RO" altLang="ro-RO" sz="1600" b="1" smtClean="0"/>
              <a:t>menţinerea confidenţialităţii</a:t>
            </a:r>
            <a:r>
              <a:rPr lang="ro-RO" altLang="ro-RO" sz="1600" smtClean="0"/>
              <a:t> instrumentului și pentru </a:t>
            </a:r>
            <a:r>
              <a:rPr lang="ro-RO" altLang="ro-RO" sz="1600" b="1" smtClean="0"/>
              <a:t>respectarea dreptului de autor</a:t>
            </a:r>
            <a:r>
              <a:rPr lang="ro-RO" altLang="ro-RO" sz="1600" smtClean="0"/>
              <a:t> (este interzisă realizarea unor copii neautorizate).</a:t>
            </a:r>
          </a:p>
          <a:p>
            <a:pPr lvl="1" algn="just" eaLnBrk="1" hangingPunct="1">
              <a:lnSpc>
                <a:spcPct val="80000"/>
              </a:lnSpc>
            </a:pPr>
            <a:endParaRPr lang="ro-RO" altLang="ro-RO" sz="1600" smtClean="0"/>
          </a:p>
          <a:p>
            <a:pPr lvl="1" algn="just" eaLnBrk="1" hangingPunct="1">
              <a:lnSpc>
                <a:spcPct val="80000"/>
              </a:lnSpc>
            </a:pPr>
            <a:r>
              <a:rPr lang="ro-RO" altLang="ro-RO" sz="1600" smtClean="0"/>
              <a:t>Utilizarea celor chestionarului, chiar şi în scop de cercetare, este ilegală fără acordul </a:t>
            </a:r>
            <a:r>
              <a:rPr lang="ro-RO" altLang="ro-RO" sz="1600" i="1" smtClean="0"/>
              <a:t>prealabil</a:t>
            </a:r>
            <a:r>
              <a:rPr lang="ro-RO" altLang="ro-RO" sz="1600" smtClean="0"/>
              <a:t>, </a:t>
            </a:r>
            <a:r>
              <a:rPr lang="ro-RO" altLang="ro-RO" sz="1600" i="1" smtClean="0"/>
              <a:t>în scris</a:t>
            </a:r>
            <a:r>
              <a:rPr lang="ro-RO" altLang="ro-RO" sz="1600" smtClean="0"/>
              <a:t>, al autorilor sau al editorului internaţional sau regional. Condiţiile în care se pot obţine licenţe comerciale, precum şi condiţiile pentru licenţierea în scop de cercetare, pot fi consultate pe site-urile acestor editori: </a:t>
            </a:r>
            <a:r>
              <a:rPr lang="en-US" altLang="ro-RO" sz="1600" smtClean="0">
                <a:hlinkClick r:id="rId2"/>
              </a:rPr>
              <a:t>http://www.</a:t>
            </a:r>
            <a:r>
              <a:rPr lang="ro-RO" altLang="ro-RO" sz="1600" smtClean="0">
                <a:hlinkClick r:id="rId2"/>
              </a:rPr>
              <a:t>pearsonclinical</a:t>
            </a:r>
            <a:r>
              <a:rPr lang="en-US" altLang="ro-RO" sz="1600" smtClean="0">
                <a:hlinkClick r:id="rId2"/>
              </a:rPr>
              <a:t>.com/</a:t>
            </a:r>
            <a:r>
              <a:rPr lang="ro-RO" altLang="ro-RO" sz="1600" smtClean="0"/>
              <a:t> pentru editorul internaţional şi </a:t>
            </a:r>
            <a:r>
              <a:rPr lang="ro-RO" altLang="ro-RO" sz="1600" smtClean="0">
                <a:hlinkClick r:id="rId3"/>
              </a:rPr>
              <a:t>www.testcentral.ro</a:t>
            </a:r>
            <a:r>
              <a:rPr lang="ro-RO" altLang="ro-RO" sz="1600" smtClean="0"/>
              <a:t> pentru editorul român.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3E2F6EE0-B0F5-4FB6-83F4-8CED27C4F111}" type="slidenum">
              <a:rPr lang="en-US" altLang="ro-RO" sz="1000" smtClean="0">
                <a:solidFill>
                  <a:schemeClr val="tx1"/>
                </a:solidFill>
                <a:latin typeface="Arial Narrow" panose="020B0606020202030204" pitchFamily="34" charset="0"/>
              </a:rPr>
              <a:pPr>
                <a:spcBef>
                  <a:spcPct val="0"/>
                </a:spcBef>
                <a:buClrTx/>
                <a:buSzTx/>
                <a:buFontTx/>
                <a:buNone/>
              </a:pPr>
              <a:t>41</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8371" name="Rectangle 2"/>
          <p:cNvSpPr>
            <a:spLocks noGrp="1" noChangeArrowheads="1"/>
          </p:cNvSpPr>
          <p:nvPr>
            <p:ph type="title"/>
          </p:nvPr>
        </p:nvSpPr>
        <p:spPr/>
        <p:txBody>
          <a:bodyPr/>
          <a:lstStyle/>
          <a:p>
            <a:pPr eaLnBrk="1" hangingPunct="1"/>
            <a:r>
              <a:rPr lang="ro-RO" altLang="ro-RO" sz="2400" smtClean="0"/>
              <a:t>Etică (II)</a:t>
            </a:r>
            <a:endParaRPr lang="en-US" altLang="ro-RO" sz="2400" smtClean="0"/>
          </a:p>
        </p:txBody>
      </p:sp>
      <p:sp>
        <p:nvSpPr>
          <p:cNvPr id="58372" name="Rectangle 3"/>
          <p:cNvSpPr>
            <a:spLocks noGrp="1" noChangeArrowheads="1"/>
          </p:cNvSpPr>
          <p:nvPr>
            <p:ph type="body" idx="1"/>
          </p:nvPr>
        </p:nvSpPr>
        <p:spPr/>
        <p:txBody>
          <a:bodyPr/>
          <a:lstStyle/>
          <a:p>
            <a:pPr algn="just" eaLnBrk="1" hangingPunct="1"/>
            <a:r>
              <a:rPr lang="en-US" altLang="ro-RO" sz="2400" b="1" smtClean="0">
                <a:latin typeface="Trebuchet MS" panose="020B0603020202020204" pitchFamily="34" charset="0"/>
              </a:rPr>
              <a:t>Condi</a:t>
            </a:r>
            <a:r>
              <a:rPr lang="ro-RO" altLang="ro-RO" sz="2400" b="1" smtClean="0">
                <a:latin typeface="Trebuchet MS" panose="020B0603020202020204" pitchFamily="34" charset="0"/>
              </a:rPr>
              <a:t>ț</a:t>
            </a:r>
            <a:r>
              <a:rPr lang="en-US" altLang="ro-RO" sz="2400" b="1" smtClean="0">
                <a:latin typeface="Trebuchet MS" panose="020B0603020202020204" pitchFamily="34" charset="0"/>
              </a:rPr>
              <a:t>ii de utilizare a instrumentelor</a:t>
            </a:r>
            <a:r>
              <a:rPr lang="en-US" altLang="ro-RO" sz="2400" smtClean="0">
                <a:latin typeface="Trebuchet MS" panose="020B0603020202020204" pitchFamily="34" charset="0"/>
              </a:rPr>
              <a:t> </a:t>
            </a:r>
            <a:endParaRPr lang="ro-RO" altLang="ro-RO" sz="2400" smtClean="0">
              <a:latin typeface="Trebuchet MS" panose="020B0603020202020204" pitchFamily="34" charset="0"/>
            </a:endParaRPr>
          </a:p>
          <a:p>
            <a:pPr algn="just" eaLnBrk="1" hangingPunct="1"/>
            <a:r>
              <a:rPr lang="ro-RO" altLang="ro-RO" sz="1800" smtClean="0">
                <a:latin typeface="Trebuchet MS" panose="020B0603020202020204" pitchFamily="34" charset="0"/>
              </a:rPr>
              <a:t>Extras din codul deontologic elaborat de COPSI:</a:t>
            </a:r>
          </a:p>
          <a:p>
            <a:pPr lvl="1" algn="just" eaLnBrk="1" hangingPunct="1"/>
            <a:r>
              <a:rPr lang="en-US" altLang="ro-RO" sz="1800" smtClean="0"/>
              <a:t>Art. XIII.2.  Psihologii vor utiliza (administra, scora, interpreta) metodele </a:t>
            </a:r>
            <a:r>
              <a:rPr lang="ro-RO" altLang="ro-RO" sz="1800" smtClean="0"/>
              <a:t>ș</a:t>
            </a:r>
            <a:r>
              <a:rPr lang="en-US" altLang="ro-RO" sz="1800" smtClean="0"/>
              <a:t>i tehnicile de evaluare în stricta conformitate cu normele instituite în acest sens de Colegiu. </a:t>
            </a:r>
            <a:endParaRPr lang="ro-RO" altLang="ro-RO" sz="1800" smtClean="0"/>
          </a:p>
          <a:p>
            <a:pPr lvl="1" algn="just" eaLnBrk="1" hangingPunct="1"/>
            <a:r>
              <a:rPr lang="en-US" altLang="ro-RO" sz="1800" smtClean="0"/>
              <a:t>Psihologii vor respecta de asemenea legisla</a:t>
            </a:r>
            <a:r>
              <a:rPr lang="ro-RO" altLang="ro-RO" sz="1800" smtClean="0"/>
              <a:t>ț</a:t>
            </a:r>
            <a:r>
              <a:rPr lang="en-US" altLang="ro-RO" sz="1800" smtClean="0"/>
              <a:t>ia în vigoare cu privire la </a:t>
            </a:r>
            <a:r>
              <a:rPr lang="en-US" altLang="ro-RO" sz="1800" b="1" smtClean="0"/>
              <a:t>drepturile de autor </a:t>
            </a:r>
            <a:r>
              <a:rPr lang="ro-RO" altLang="ro-RO" sz="1800" b="1" smtClean="0"/>
              <a:t>ș</a:t>
            </a:r>
            <a:r>
              <a:rPr lang="en-US" altLang="ro-RO" sz="1800" b="1" smtClean="0"/>
              <a:t>i de proprietate intelectual</a:t>
            </a:r>
            <a:r>
              <a:rPr lang="ro-RO" altLang="ro-RO" sz="1800" b="1" smtClean="0"/>
              <a:t>ă</a:t>
            </a:r>
            <a:r>
              <a:rPr lang="en-US" altLang="ro-RO" sz="1800" smtClean="0"/>
              <a:t> pentru instrumentele de evaluare folosite</a:t>
            </a:r>
            <a:r>
              <a:rPr lang="ro-RO" altLang="ro-RO" sz="1800" smtClean="0"/>
              <a:t>.</a:t>
            </a:r>
            <a:endParaRPr lang="en-US" altLang="ro-RO" sz="1800" b="1" smtClean="0"/>
          </a:p>
          <a:p>
            <a:pPr algn="just" eaLnBrk="1" hangingPunct="1"/>
            <a:endParaRPr lang="en-US" altLang="ro-RO" sz="1800" smtClean="0">
              <a:latin typeface="Trebuchet MS" panose="020B0603020202020204" pitchFamily="34" charset="0"/>
            </a:endParaRPr>
          </a:p>
        </p:txBody>
      </p:sp>
      <p:pic>
        <p:nvPicPr>
          <p:cNvPr id="583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857">
            <a:off x="5334000" y="4191000"/>
            <a:ext cx="2057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11</a:t>
            </a:r>
            <a:endParaRPr lang="en-US" altLang="ro-RO" sz="1000" smtClean="0">
              <a:solidFill>
                <a:schemeClr val="tx1"/>
              </a:solidFill>
              <a:latin typeface="Arial Narrow" panose="020B0606020202030204" pitchFamily="34" charset="0"/>
            </a:endParaRPr>
          </a:p>
          <a:p>
            <a:pPr>
              <a:spcBef>
                <a:spcPct val="0"/>
              </a:spcBef>
              <a:buClrTx/>
              <a:buSzTx/>
              <a:buFontTx/>
              <a:buNone/>
            </a:pPr>
            <a:fld id="{EE5F5B41-B92C-4A78-B402-03ED569AB985}" type="slidenum">
              <a:rPr lang="en-US" altLang="ro-RO" sz="1000" smtClean="0">
                <a:solidFill>
                  <a:schemeClr val="tx1"/>
                </a:solidFill>
                <a:latin typeface="Arial Narrow" panose="020B0606020202030204" pitchFamily="34" charset="0"/>
              </a:rPr>
              <a:pPr>
                <a:spcBef>
                  <a:spcPct val="0"/>
                </a:spcBef>
                <a:buClrTx/>
                <a:buSzTx/>
                <a:buFontTx/>
                <a:buNone/>
              </a:pPr>
              <a:t>42</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59395" name="Rectangle 2"/>
          <p:cNvSpPr>
            <a:spLocks noGrp="1" noChangeArrowheads="1"/>
          </p:cNvSpPr>
          <p:nvPr>
            <p:ph type="title"/>
          </p:nvPr>
        </p:nvSpPr>
        <p:spPr/>
        <p:txBody>
          <a:bodyPr/>
          <a:lstStyle/>
          <a:p>
            <a:pPr eaLnBrk="1" hangingPunct="1"/>
            <a:r>
              <a:rPr lang="ro-RO" altLang="ro-RO" sz="2400" smtClean="0"/>
              <a:t>10. Bibliografie</a:t>
            </a:r>
            <a:endParaRPr lang="en-US" altLang="ro-RO" sz="2400" smtClean="0"/>
          </a:p>
        </p:txBody>
      </p:sp>
      <p:sp>
        <p:nvSpPr>
          <p:cNvPr id="59396" name="Rectangle 3"/>
          <p:cNvSpPr>
            <a:spLocks noGrp="1" noChangeArrowheads="1"/>
          </p:cNvSpPr>
          <p:nvPr>
            <p:ph type="body" idx="1"/>
          </p:nvPr>
        </p:nvSpPr>
        <p:spPr/>
        <p:txBody>
          <a:bodyPr/>
          <a:lstStyle/>
          <a:p>
            <a:pPr lvl="2" eaLnBrk="1" hangingPunct="1">
              <a:lnSpc>
                <a:spcPct val="90000"/>
              </a:lnSpc>
            </a:pPr>
            <a:endParaRPr lang="ro-RO" altLang="ro-RO" dirty="0" smtClean="0"/>
          </a:p>
          <a:p>
            <a:pPr lvl="2" algn="just" eaLnBrk="1" hangingPunct="1">
              <a:lnSpc>
                <a:spcPct val="90000"/>
              </a:lnSpc>
            </a:pPr>
            <a:r>
              <a:rPr lang="ro-RO" altLang="ro-RO" sz="1600" dirty="0" smtClean="0"/>
              <a:t>1. </a:t>
            </a:r>
            <a:r>
              <a:rPr lang="ro-RO" altLang="ro-RO" sz="1600" b="1" dirty="0" smtClean="0"/>
              <a:t>Frisch, M.B., </a:t>
            </a:r>
            <a:r>
              <a:rPr lang="ro-RO" altLang="ro-RO" sz="1600" b="1" dirty="0" err="1" smtClean="0"/>
              <a:t>Ph.D</a:t>
            </a:r>
            <a:r>
              <a:rPr lang="ro-RO" altLang="ro-RO" sz="1600" b="1" dirty="0" smtClean="0"/>
              <a:t>.</a:t>
            </a:r>
            <a:r>
              <a:rPr lang="ro-RO" altLang="ro-RO" sz="1600" dirty="0" smtClean="0"/>
              <a:t>, adaptat în România de </a:t>
            </a:r>
            <a:r>
              <a:rPr lang="ro-RO" altLang="ro-RO" sz="1600" b="1" dirty="0" smtClean="0"/>
              <a:t>Raluca </a:t>
            </a:r>
            <a:r>
              <a:rPr lang="ro-RO" altLang="ro-RO" sz="1600" b="1" dirty="0" err="1" smtClean="0"/>
              <a:t>Livinți</a:t>
            </a:r>
            <a:r>
              <a:rPr lang="ro-RO" altLang="ro-RO" sz="1600" b="1" dirty="0" smtClean="0"/>
              <a:t> </a:t>
            </a:r>
            <a:r>
              <a:rPr lang="ro-RO" altLang="ro-RO" sz="1600" dirty="0" smtClean="0"/>
              <a:t>(2015). </a:t>
            </a:r>
            <a:r>
              <a:rPr lang="ro-RO" altLang="ro-RO" sz="1600" i="1" dirty="0" smtClean="0"/>
              <a:t>Quality of Life Inventory (Inventarul calității vieții)</a:t>
            </a:r>
            <a:r>
              <a:rPr lang="ro-RO" altLang="ro-RO" sz="1600" dirty="0" smtClean="0"/>
              <a:t> – manual tehnic și ghid de tratament.</a:t>
            </a:r>
            <a:r>
              <a:rPr lang="ro-RO" altLang="ro-RO" sz="1600" i="1" dirty="0" smtClean="0"/>
              <a:t> </a:t>
            </a:r>
            <a:r>
              <a:rPr lang="ro-RO" altLang="ro-RO" sz="1600" dirty="0" smtClean="0"/>
              <a:t>București: O.S. România.</a:t>
            </a:r>
          </a:p>
          <a:p>
            <a:pPr lvl="2" algn="just" eaLnBrk="1" hangingPunct="1">
              <a:lnSpc>
                <a:spcPct val="90000"/>
              </a:lnSpc>
            </a:pPr>
            <a:endParaRPr lang="ro-RO" altLang="ro-RO" sz="1600" dirty="0" smtClean="0"/>
          </a:p>
          <a:p>
            <a:pPr lvl="2" eaLnBrk="1" hangingPunct="1">
              <a:lnSpc>
                <a:spcPct val="80000"/>
              </a:lnSpc>
            </a:pPr>
            <a:r>
              <a:rPr lang="ro-RO" altLang="ro-RO" sz="1600" dirty="0" smtClean="0"/>
              <a:t>2. </a:t>
            </a:r>
            <a:r>
              <a:rPr lang="en-GB" altLang="ro-RO" sz="1600" dirty="0" smtClean="0"/>
              <a:t>Flanagan, J. C. (1978). A research approach to improving</a:t>
            </a:r>
            <a:r>
              <a:rPr lang="ro-RO" altLang="ro-RO" sz="1600" dirty="0" smtClean="0"/>
              <a:t> </a:t>
            </a:r>
            <a:r>
              <a:rPr lang="en-GB" altLang="ro-RO" sz="1600" dirty="0" smtClean="0"/>
              <a:t>our quality of life. </a:t>
            </a:r>
            <a:r>
              <a:rPr lang="en-GB" altLang="ro-RO" sz="1600" i="1" dirty="0" smtClean="0"/>
              <a:t>American Psychologist</a:t>
            </a:r>
            <a:r>
              <a:rPr lang="en-GB" altLang="ro-RO" sz="1600" dirty="0" smtClean="0"/>
              <a:t>,</a:t>
            </a:r>
            <a:r>
              <a:rPr lang="ro-RO" altLang="ro-RO" sz="1600" dirty="0" smtClean="0"/>
              <a:t> </a:t>
            </a:r>
            <a:r>
              <a:rPr lang="en-GB" altLang="ro-RO" sz="1600" dirty="0" smtClean="0"/>
              <a:t>33, 138-147</a:t>
            </a:r>
            <a:endParaRPr lang="ro-RO" altLang="ro-RO" sz="1600" dirty="0" smtClean="0"/>
          </a:p>
          <a:p>
            <a:pPr lvl="2" eaLnBrk="1" hangingPunct="1">
              <a:lnSpc>
                <a:spcPct val="80000"/>
              </a:lnSpc>
            </a:pPr>
            <a:endParaRPr lang="ro-RO" altLang="ro-RO" sz="1600" dirty="0" smtClean="0"/>
          </a:p>
          <a:p>
            <a:pPr lvl="2" eaLnBrk="1" hangingPunct="1">
              <a:lnSpc>
                <a:spcPct val="80000"/>
              </a:lnSpc>
            </a:pPr>
            <a:r>
              <a:rPr lang="ro-RO" altLang="ro-RO" sz="1600" dirty="0" smtClean="0"/>
              <a:t>3. </a:t>
            </a:r>
            <a:r>
              <a:rPr lang="en-GB" altLang="ro-RO" sz="1600" dirty="0" smtClean="0"/>
              <a:t>Frisch, M. B. (1992a, November). </a:t>
            </a:r>
            <a:r>
              <a:rPr lang="en-GB" altLang="ro-RO" sz="1600" i="1" dirty="0" smtClean="0"/>
              <a:t>Case formulation</a:t>
            </a:r>
            <a:r>
              <a:rPr lang="ro-RO" altLang="ro-RO" sz="1600" i="1" dirty="0" smtClean="0"/>
              <a:t> </a:t>
            </a:r>
            <a:r>
              <a:rPr lang="en-GB" altLang="ro-RO" sz="1600" i="1" dirty="0" smtClean="0"/>
              <a:t>and treatment planning for cognitive therapy</a:t>
            </a:r>
            <a:r>
              <a:rPr lang="ro-RO" altLang="ro-RO" sz="1600" i="1" dirty="0" smtClean="0"/>
              <a:t> </a:t>
            </a:r>
            <a:r>
              <a:rPr lang="en-GB" altLang="ro-RO" sz="1600" i="1" dirty="0" smtClean="0"/>
              <a:t>of depression using the Quality of Life Inventory</a:t>
            </a:r>
            <a:r>
              <a:rPr lang="en-GB" altLang="ro-RO" sz="1600" dirty="0" smtClean="0"/>
              <a:t>.</a:t>
            </a:r>
            <a:r>
              <a:rPr lang="ro-RO" altLang="ro-RO" sz="1600" dirty="0" smtClean="0"/>
              <a:t> </a:t>
            </a:r>
            <a:r>
              <a:rPr lang="en-GB" altLang="ro-RO" sz="1600" dirty="0" smtClean="0"/>
              <a:t>Paper presented at the annual meeting of the Association</a:t>
            </a:r>
            <a:r>
              <a:rPr lang="ro-RO" altLang="ro-RO" sz="1600" dirty="0" smtClean="0"/>
              <a:t> </a:t>
            </a:r>
            <a:r>
              <a:rPr lang="en-GB" altLang="ro-RO" sz="1600" dirty="0" smtClean="0"/>
              <a:t>for Advancement of </a:t>
            </a:r>
            <a:r>
              <a:rPr lang="en-GB" altLang="ro-RO" sz="1600" dirty="0" err="1" smtClean="0"/>
              <a:t>Behavior</a:t>
            </a:r>
            <a:r>
              <a:rPr lang="en-GB" altLang="ro-RO" sz="1600" dirty="0" smtClean="0"/>
              <a:t> Therapy,</a:t>
            </a:r>
            <a:r>
              <a:rPr lang="ro-RO" altLang="ro-RO" sz="1600" dirty="0" smtClean="0"/>
              <a:t> </a:t>
            </a:r>
            <a:r>
              <a:rPr lang="en-GB" altLang="ro-RO" sz="1600" dirty="0" smtClean="0"/>
              <a:t>Boston.</a:t>
            </a:r>
            <a:endParaRPr lang="ro-RO" altLang="ro-RO" sz="1600" dirty="0" smtClean="0"/>
          </a:p>
          <a:p>
            <a:pPr lvl="2" algn="just" eaLnBrk="1" hangingPunct="1">
              <a:lnSpc>
                <a:spcPct val="90000"/>
              </a:lnSpc>
            </a:pPr>
            <a:endParaRPr lang="ro-RO" altLang="ro-RO" sz="1600" dirty="0" smtClean="0"/>
          </a:p>
          <a:p>
            <a:pPr lvl="2" eaLnBrk="1" hangingPunct="1">
              <a:lnSpc>
                <a:spcPct val="80000"/>
              </a:lnSpc>
            </a:pPr>
            <a:r>
              <a:rPr lang="ro-RO" altLang="ro-RO" sz="1600" dirty="0" smtClean="0"/>
              <a:t>4. </a:t>
            </a:r>
            <a:r>
              <a:rPr lang="en-GB" altLang="ro-RO" sz="1600" dirty="0" err="1" smtClean="0"/>
              <a:t>Gottman</a:t>
            </a:r>
            <a:r>
              <a:rPr lang="en-GB" altLang="ro-RO" sz="1600" dirty="0" smtClean="0"/>
              <a:t>, J. (1994). </a:t>
            </a:r>
            <a:r>
              <a:rPr lang="en-GB" altLang="ro-RO" sz="1600" i="1" dirty="0" smtClean="0"/>
              <a:t>Why marriages succeed or fail</a:t>
            </a:r>
            <a:r>
              <a:rPr lang="en-GB" altLang="ro-RO" sz="1600" dirty="0" smtClean="0"/>
              <a:t>.</a:t>
            </a:r>
            <a:r>
              <a:rPr lang="ro-RO" altLang="ro-RO" sz="1600" dirty="0" smtClean="0"/>
              <a:t> </a:t>
            </a:r>
            <a:r>
              <a:rPr lang="en-GB" altLang="ro-RO" sz="1600" dirty="0" smtClean="0"/>
              <a:t>New York: Simon &amp; Schuster.</a:t>
            </a:r>
            <a:endParaRPr lang="ro-RO" altLang="ro-RO" sz="1600" dirty="0" smtClean="0"/>
          </a:p>
          <a:p>
            <a:pPr lvl="2" eaLnBrk="1" hangingPunct="1">
              <a:lnSpc>
                <a:spcPct val="80000"/>
              </a:lnSpc>
            </a:pPr>
            <a:endParaRPr lang="ro-RO" altLang="ro-RO" sz="1600" dirty="0" smtClean="0"/>
          </a:p>
          <a:p>
            <a:pPr lvl="2" eaLnBrk="1" hangingPunct="1">
              <a:lnSpc>
                <a:spcPct val="80000"/>
              </a:lnSpc>
            </a:pPr>
            <a:r>
              <a:rPr lang="ro-RO" altLang="ro-RO" sz="1600" dirty="0" smtClean="0"/>
              <a:t>5. </a:t>
            </a:r>
            <a:r>
              <a:rPr lang="en-GB" altLang="ro-RO" sz="1600" dirty="0" smtClean="0"/>
              <a:t>McMahon, P. T. (1994). Quality of life norms for the</a:t>
            </a:r>
            <a:r>
              <a:rPr lang="ro-RO" altLang="ro-RO" sz="1600" dirty="0" smtClean="0"/>
              <a:t> </a:t>
            </a:r>
            <a:r>
              <a:rPr lang="en-GB" altLang="ro-RO" sz="1600" dirty="0" smtClean="0"/>
              <a:t>chronically mentally ill. Unpublished doctoral</a:t>
            </a:r>
            <a:r>
              <a:rPr lang="ro-RO" altLang="ro-RO" sz="1600" dirty="0" smtClean="0"/>
              <a:t> </a:t>
            </a:r>
            <a:r>
              <a:rPr lang="en-GB" altLang="ro-RO" sz="1600" dirty="0" smtClean="0"/>
              <a:t>dissertation, Nova University, Fort Lauderdale,</a:t>
            </a:r>
            <a:r>
              <a:rPr lang="ro-RO" altLang="ro-RO" sz="1600" dirty="0" smtClean="0"/>
              <a:t> </a:t>
            </a:r>
            <a:r>
              <a:rPr lang="en-GB" altLang="ro-RO" sz="1600" dirty="0" smtClean="0"/>
              <a:t>FL.</a:t>
            </a:r>
            <a:endParaRPr lang="ro-RO" altLang="ro-RO" sz="16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600000">
            <a:off x="4316902" y="691585"/>
            <a:ext cx="3810000" cy="2661047"/>
          </a:xfrm>
          <a:prstGeom prst="rect">
            <a:avLst/>
          </a:prstGeom>
          <a:scene3d>
            <a:camera prst="orthographicFront"/>
            <a:lightRig rig="threePt" dir="t"/>
          </a:scene3d>
          <a:sp3d>
            <a:bevelT/>
          </a:sp3d>
        </p:spPr>
      </p:pic>
      <p:pic>
        <p:nvPicPr>
          <p:cNvPr id="3" name="Picture 2"/>
          <p:cNvPicPr>
            <a:picLocks noChangeAspect="1"/>
          </p:cNvPicPr>
          <p:nvPr/>
        </p:nvPicPr>
        <p:blipFill>
          <a:blip r:embed="rId3"/>
          <a:stretch>
            <a:fillRect/>
          </a:stretch>
        </p:blipFill>
        <p:spPr>
          <a:xfrm rot="2400000">
            <a:off x="3921990" y="1617837"/>
            <a:ext cx="3042897" cy="4301083"/>
          </a:xfrm>
          <a:prstGeom prst="rect">
            <a:avLst/>
          </a:prstGeom>
          <a:effectLst>
            <a:softEdge rad="25400"/>
          </a:effectLst>
          <a:scene3d>
            <a:camera prst="orthographicFront"/>
            <a:lightRig rig="chilly" dir="t"/>
          </a:scene3d>
          <a:sp3d contourW="12700">
            <a:bevelT/>
            <a:contourClr>
              <a:schemeClr val="tx1"/>
            </a:contourClr>
          </a:sp3d>
        </p:spPr>
      </p:pic>
      <p:pic>
        <p:nvPicPr>
          <p:cNvPr id="2" name="Picture 1"/>
          <p:cNvPicPr>
            <a:picLocks noChangeAspect="1"/>
          </p:cNvPicPr>
          <p:nvPr/>
        </p:nvPicPr>
        <p:blipFill>
          <a:blip r:embed="rId4"/>
          <a:stretch>
            <a:fillRect/>
          </a:stretch>
        </p:blipFill>
        <p:spPr>
          <a:xfrm>
            <a:off x="762000" y="838200"/>
            <a:ext cx="3524250" cy="44291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F91BFDD4-89EB-4F6E-B4C0-F3D519D6A4A0}" type="slidenum">
              <a:rPr lang="en-US" altLang="ro-RO" sz="1000" smtClean="0">
                <a:solidFill>
                  <a:schemeClr val="tx1"/>
                </a:solidFill>
                <a:latin typeface="Arial Narrow" panose="020B0606020202030204" pitchFamily="34" charset="0"/>
              </a:rPr>
              <a:pPr>
                <a:spcBef>
                  <a:spcPct val="0"/>
                </a:spcBef>
                <a:buClrTx/>
                <a:buSzTx/>
                <a:buFontTx/>
                <a:buNone/>
              </a:pPr>
              <a:t>5</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0483" name="Rectangle 2"/>
          <p:cNvSpPr>
            <a:spLocks noGrp="1" noChangeArrowheads="1"/>
          </p:cNvSpPr>
          <p:nvPr>
            <p:ph type="title"/>
          </p:nvPr>
        </p:nvSpPr>
        <p:spPr/>
        <p:txBody>
          <a:bodyPr/>
          <a:lstStyle/>
          <a:p>
            <a:pPr eaLnBrk="1" hangingPunct="1"/>
            <a:r>
              <a:rPr lang="ro-RO" altLang="ro-RO" smtClean="0"/>
              <a:t>Rezumat (III)</a:t>
            </a:r>
            <a:endParaRPr lang="en-US" altLang="ro-RO" smtClean="0"/>
          </a:p>
        </p:txBody>
      </p:sp>
      <p:sp>
        <p:nvSpPr>
          <p:cNvPr id="20484" name="Rectangle 3"/>
          <p:cNvSpPr>
            <a:spLocks noGrp="1" noChangeArrowheads="1"/>
          </p:cNvSpPr>
          <p:nvPr>
            <p:ph type="body" idx="1"/>
          </p:nvPr>
        </p:nvSpPr>
        <p:spPr>
          <a:xfrm>
            <a:off x="228600" y="1447800"/>
            <a:ext cx="5894388" cy="4724400"/>
          </a:xfrm>
        </p:spPr>
        <p:txBody>
          <a:bodyPr/>
          <a:lstStyle/>
          <a:p>
            <a:pPr eaLnBrk="1" hangingPunct="1"/>
            <a:r>
              <a:rPr lang="ro-RO" altLang="ro-RO" sz="2000" b="1" dirty="0" smtClean="0">
                <a:latin typeface="Trebuchet MS" panose="020B0603020202020204" pitchFamily="34" charset="0"/>
              </a:rPr>
              <a:t>Calități cheie</a:t>
            </a:r>
            <a:endParaRPr lang="en-US" altLang="ro-RO" sz="2000" b="1" dirty="0" smtClean="0">
              <a:latin typeface="Trebuchet MS" panose="020B0603020202020204" pitchFamily="34" charset="0"/>
            </a:endParaRPr>
          </a:p>
          <a:p>
            <a:pPr algn="just" eaLnBrk="1" hangingPunct="1"/>
            <a:endParaRPr lang="en-US" altLang="ro-RO" sz="2000" dirty="0" smtClean="0">
              <a:latin typeface="Trebuchet MS" panose="020B0603020202020204" pitchFamily="34" charset="0"/>
            </a:endParaRPr>
          </a:p>
          <a:p>
            <a:pPr algn="just" eaLnBrk="1" hangingPunct="1"/>
            <a:r>
              <a:rPr lang="ro-RO" altLang="ro-RO" sz="1600" b="1" dirty="0" smtClean="0">
                <a:solidFill>
                  <a:srgbClr val="FF0000"/>
                </a:solidFill>
                <a:latin typeface="Trebuchet MS" panose="020B0603020202020204" pitchFamily="34" charset="0"/>
              </a:rPr>
              <a:t>Instrument </a:t>
            </a:r>
            <a:r>
              <a:rPr lang="ro-RO" altLang="ro-RO" sz="1600" b="1" i="1" dirty="0" smtClean="0">
                <a:solidFill>
                  <a:srgbClr val="FF0000"/>
                </a:solidFill>
                <a:latin typeface="Trebuchet MS" panose="020B0603020202020204" pitchFamily="34" charset="0"/>
              </a:rPr>
              <a:t>e</a:t>
            </a:r>
            <a:r>
              <a:rPr lang="en-US" altLang="ro-RO" sz="1600" b="1" i="1" dirty="0" err="1" smtClean="0">
                <a:solidFill>
                  <a:srgbClr val="FF0000"/>
                </a:solidFill>
                <a:latin typeface="Trebuchet MS" panose="020B0603020202020204" pitchFamily="34" charset="0"/>
              </a:rPr>
              <a:t>vidence</a:t>
            </a:r>
            <a:r>
              <a:rPr lang="en-US" altLang="ro-RO" sz="1600" b="1" i="1" dirty="0" smtClean="0">
                <a:solidFill>
                  <a:srgbClr val="FF0000"/>
                </a:solidFill>
                <a:latin typeface="Trebuchet MS" panose="020B0603020202020204" pitchFamily="34" charset="0"/>
              </a:rPr>
              <a:t>-based </a:t>
            </a:r>
            <a:r>
              <a:rPr lang="ro-RO" altLang="ro-RO" sz="1600" b="1" dirty="0" smtClean="0">
                <a:solidFill>
                  <a:srgbClr val="FF0000"/>
                </a:solidFill>
                <a:latin typeface="Trebuchet MS" panose="020B0603020202020204" pitchFamily="34" charset="0"/>
              </a:rPr>
              <a:t>și</a:t>
            </a:r>
            <a:r>
              <a:rPr lang="en-US" altLang="ro-RO" sz="1600" b="1" dirty="0" smtClean="0">
                <a:solidFill>
                  <a:srgbClr val="FF0000"/>
                </a:solidFill>
                <a:latin typeface="Trebuchet MS" panose="020B0603020202020204" pitchFamily="34" charset="0"/>
              </a:rPr>
              <a:t> </a:t>
            </a:r>
            <a:r>
              <a:rPr lang="en-US" altLang="ro-RO" sz="1600" b="1" dirty="0" err="1" smtClean="0">
                <a:solidFill>
                  <a:srgbClr val="FF0000"/>
                </a:solidFill>
                <a:latin typeface="Trebuchet MS" panose="020B0603020202020204" pitchFamily="34" charset="0"/>
              </a:rPr>
              <a:t>validat</a:t>
            </a:r>
            <a:r>
              <a:rPr lang="ro-RO" altLang="ro-RO" sz="1600" b="1" dirty="0" smtClean="0">
                <a:solidFill>
                  <a:srgbClr val="FF0000"/>
                </a:solidFill>
                <a:latin typeface="Trebuchet MS" panose="020B0603020202020204" pitchFamily="34" charset="0"/>
              </a:rPr>
              <a:t> empiric</a:t>
            </a:r>
            <a:r>
              <a:rPr lang="en-US" altLang="ro-RO" sz="1600" dirty="0" smtClean="0">
                <a:latin typeface="Trebuchet MS" panose="020B0603020202020204" pitchFamily="34" charset="0"/>
              </a:rPr>
              <a:t>, </a:t>
            </a:r>
            <a:r>
              <a:rPr lang="ro-RO" altLang="ro-RO" sz="1600" dirty="0" smtClean="0">
                <a:latin typeface="Trebuchet MS" panose="020B0603020202020204" pitchFamily="34" charset="0"/>
              </a:rPr>
              <a:t>potrivit lui</a:t>
            </a:r>
            <a:r>
              <a:rPr lang="en-US" altLang="ro-RO" sz="1600" dirty="0" smtClean="0">
                <a:latin typeface="Trebuchet MS" panose="020B0603020202020204" pitchFamily="34" charset="0"/>
              </a:rPr>
              <a:t> </a:t>
            </a:r>
            <a:r>
              <a:rPr lang="ro-RO" altLang="ro-RO" sz="1600" dirty="0" smtClean="0">
                <a:latin typeface="Trebuchet MS" panose="020B0603020202020204" pitchFamily="34" charset="0"/>
              </a:rPr>
              <a:t>celebrului psiholog pozitivist </a:t>
            </a:r>
            <a:r>
              <a:rPr lang="en-US" altLang="ro-RO" sz="1600" dirty="0" smtClean="0">
                <a:latin typeface="Trebuchet MS" panose="020B0603020202020204" pitchFamily="34" charset="0"/>
              </a:rPr>
              <a:t>Marty Seligman</a:t>
            </a:r>
            <a:r>
              <a:rPr lang="ro-RO" altLang="ro-RO" sz="1600" dirty="0" smtClean="0">
                <a:latin typeface="Trebuchet MS" panose="020B0603020202020204" pitchFamily="34" charset="0"/>
              </a:rPr>
              <a:t>, cunoscut poate cel mai bine datorită </a:t>
            </a:r>
            <a:r>
              <a:rPr lang="ro-RO" altLang="ro-RO" sz="1600" i="1" dirty="0" smtClean="0">
                <a:latin typeface="Trebuchet MS" panose="020B0603020202020204" pitchFamily="34" charset="0"/>
              </a:rPr>
              <a:t>teoriei sale asupra neputinței învățate</a:t>
            </a:r>
            <a:r>
              <a:rPr lang="en-US" altLang="ro-RO" sz="1600" i="1" dirty="0" smtClean="0">
                <a:latin typeface="Trebuchet MS" panose="020B0603020202020204" pitchFamily="34" charset="0"/>
              </a:rPr>
              <a:t> </a:t>
            </a:r>
            <a:r>
              <a:rPr lang="en-US" altLang="ro-RO" sz="1600" dirty="0" smtClean="0">
                <a:latin typeface="Trebuchet MS" panose="020B0603020202020204" pitchFamily="34" charset="0"/>
              </a:rPr>
              <a:t>(2011, 2014)</a:t>
            </a:r>
          </a:p>
          <a:p>
            <a:pPr algn="just" eaLnBrk="1" hangingPunct="1"/>
            <a:r>
              <a:rPr lang="ro-RO" altLang="ro-RO" sz="1600" dirty="0" smtClean="0">
                <a:latin typeface="Trebuchet MS" panose="020B0603020202020204" pitchFamily="34" charset="0"/>
              </a:rPr>
              <a:t>Prin identificarea ”problemelor reale din viața de zi cu zi”, testul ajută clinicienii să dezvolte </a:t>
            </a:r>
            <a:r>
              <a:rPr lang="ro-RO" altLang="ro-RO" sz="1600" b="1" dirty="0" smtClean="0">
                <a:solidFill>
                  <a:srgbClr val="FF0000"/>
                </a:solidFill>
                <a:latin typeface="Trebuchet MS" panose="020B0603020202020204" pitchFamily="34" charset="0"/>
              </a:rPr>
              <a:t>planuri eficiente de tratament</a:t>
            </a:r>
            <a:r>
              <a:rPr lang="ro-RO" altLang="ro-RO" sz="1600" b="1" dirty="0" smtClean="0">
                <a:latin typeface="Trebuchet MS" panose="020B0603020202020204" pitchFamily="34" charset="0"/>
              </a:rPr>
              <a:t> </a:t>
            </a:r>
            <a:r>
              <a:rPr lang="ro-RO" altLang="ro-RO" sz="1600" dirty="0" smtClean="0">
                <a:latin typeface="Trebuchet MS" panose="020B0603020202020204" pitchFamily="34" charset="0"/>
              </a:rPr>
              <a:t>și </a:t>
            </a:r>
            <a:r>
              <a:rPr lang="ro-RO" altLang="ro-RO" sz="1600" dirty="0" smtClean="0">
                <a:solidFill>
                  <a:srgbClr val="FF0000"/>
                </a:solidFill>
                <a:latin typeface="Trebuchet MS" panose="020B0603020202020204" pitchFamily="34" charset="0"/>
              </a:rPr>
              <a:t>să </a:t>
            </a:r>
            <a:r>
              <a:rPr lang="ro-RO" altLang="ro-RO" sz="1600" b="1" dirty="0" smtClean="0">
                <a:solidFill>
                  <a:srgbClr val="FF0000"/>
                </a:solidFill>
                <a:latin typeface="Trebuchet MS" panose="020B0603020202020204" pitchFamily="34" charset="0"/>
              </a:rPr>
              <a:t>anticipeze anumite probleme de sănătate</a:t>
            </a:r>
            <a:r>
              <a:rPr lang="en-US" altLang="ro-RO" sz="1600" dirty="0" smtClean="0">
                <a:latin typeface="Trebuchet MS" panose="020B0603020202020204" pitchFamily="34" charset="0"/>
              </a:rPr>
              <a:t>.</a:t>
            </a:r>
            <a:endParaRPr lang="en-US" altLang="ro-RO" sz="1600" dirty="0" smtClean="0">
              <a:latin typeface="Trebuchet MS" panose="020B0603020202020204" pitchFamily="34" charset="0"/>
            </a:endParaRPr>
          </a:p>
          <a:p>
            <a:pPr algn="just" eaLnBrk="1" hangingPunct="1"/>
            <a:r>
              <a:rPr lang="ro-RO" altLang="ro-RO" sz="1600" dirty="0" smtClean="0">
                <a:latin typeface="Trebuchet MS" panose="020B0603020202020204" pitchFamily="34" charset="0"/>
              </a:rPr>
              <a:t>Prin oferirea unei priviri pozitive de ansamblu asupra sănătății mentale, evaluarea poate ajuta la creșterea probabilității ca </a:t>
            </a:r>
            <a:r>
              <a:rPr lang="ro-RO" altLang="ro-RO" sz="1600" b="1" dirty="0" smtClean="0">
                <a:solidFill>
                  <a:srgbClr val="FF0000"/>
                </a:solidFill>
                <a:latin typeface="Trebuchet MS" panose="020B0603020202020204" pitchFamily="34" charset="0"/>
              </a:rPr>
              <a:t>tratamentul să fie eficient</a:t>
            </a:r>
            <a:r>
              <a:rPr lang="en-US" altLang="ro-RO" sz="1600" dirty="0" smtClean="0">
                <a:latin typeface="Trebuchet MS" panose="020B0603020202020204" pitchFamily="34" charset="0"/>
              </a:rPr>
              <a:t>.</a:t>
            </a:r>
          </a:p>
          <a:p>
            <a:pPr algn="just" eaLnBrk="1" hangingPunct="1"/>
            <a:r>
              <a:rPr lang="ro-RO" altLang="ro-RO" sz="1600" dirty="0" smtClean="0">
                <a:latin typeface="Trebuchet MS" panose="020B0603020202020204" pitchFamily="34" charset="0"/>
              </a:rPr>
              <a:t>De asemenea, poate fi util în identificarea angajaților cu un nivel redus al satisfacției</a:t>
            </a:r>
            <a:r>
              <a:rPr lang="en-US" altLang="ro-RO" sz="1600" dirty="0" smtClean="0">
                <a:latin typeface="Trebuchet MS" panose="020B0603020202020204" pitchFamily="34" charset="0"/>
              </a:rPr>
              <a:t>, </a:t>
            </a:r>
            <a:r>
              <a:rPr lang="ro-RO" altLang="ro-RO" sz="1600" dirty="0" smtClean="0">
                <a:latin typeface="Trebuchet MS" panose="020B0603020202020204" pitchFamily="34" charset="0"/>
              </a:rPr>
              <a:t>ceea ce ar ajuta la reducerea costurilor companiei în ceea ce privește sănătatea</a:t>
            </a:r>
            <a:r>
              <a:rPr lang="en-US" altLang="ro-RO" sz="1600" dirty="0" smtClean="0">
                <a:latin typeface="Trebuchet MS" panose="020B0603020202020204" pitchFamily="34" charset="0"/>
              </a:rPr>
              <a:t>, </a:t>
            </a:r>
            <a:r>
              <a:rPr lang="ro-RO" altLang="ro-RO" sz="1600" dirty="0" smtClean="0">
                <a:latin typeface="Trebuchet MS" panose="020B0603020202020204" pitchFamily="34" charset="0"/>
              </a:rPr>
              <a:t>și ar </a:t>
            </a:r>
            <a:r>
              <a:rPr lang="ro-RO" altLang="ro-RO" sz="1600" b="1" dirty="0" smtClean="0">
                <a:solidFill>
                  <a:srgbClr val="FF0000"/>
                </a:solidFill>
                <a:latin typeface="Trebuchet MS" panose="020B0603020202020204" pitchFamily="34" charset="0"/>
              </a:rPr>
              <a:t>crește productivitatea</a:t>
            </a:r>
            <a:r>
              <a:rPr lang="en-US" altLang="ro-RO" sz="1600" b="1" dirty="0" smtClean="0">
                <a:latin typeface="Trebuchet MS" panose="020B0603020202020204" pitchFamily="34" charset="0"/>
              </a:rPr>
              <a:t>.</a:t>
            </a:r>
          </a:p>
          <a:p>
            <a:pPr eaLnBrk="1" hangingPunct="1"/>
            <a:endParaRPr lang="ro-RO" altLang="ro-RO" sz="2400" dirty="0" smtClean="0">
              <a:latin typeface="Trebuchet MS" panose="020B0603020202020204" pitchFamily="34" charset="0"/>
            </a:endParaRPr>
          </a:p>
          <a:p>
            <a:pPr eaLnBrk="1" hangingPunct="1"/>
            <a:endParaRPr lang="ro-RO" altLang="ro-RO" sz="2400" dirty="0" smtClean="0">
              <a:latin typeface="Trebuchet MS" panose="020B0603020202020204" pitchFamily="34" charset="0"/>
            </a:endParaRPr>
          </a:p>
          <a:p>
            <a:pPr eaLnBrk="1" hangingPunct="1"/>
            <a:endParaRPr lang="ro-RO" altLang="ro-RO" sz="2400" dirty="0" smtClean="0">
              <a:latin typeface="Trebuchet MS" panose="020B0603020202020204" pitchFamily="34" charset="0"/>
            </a:endParaRPr>
          </a:p>
          <a:p>
            <a:pPr eaLnBrk="1" hangingPunct="1"/>
            <a:endParaRPr lang="ro-RO" altLang="ro-RO" sz="2400" dirty="0" smtClean="0">
              <a:latin typeface="Trebuchet MS" panose="020B0603020202020204" pitchFamily="34" charset="0"/>
            </a:endParaRPr>
          </a:p>
        </p:txBody>
      </p:sp>
      <p:pic>
        <p:nvPicPr>
          <p:cNvPr id="2" name="Picture 1"/>
          <p:cNvPicPr>
            <a:picLocks noChangeAspect="1"/>
          </p:cNvPicPr>
          <p:nvPr/>
        </p:nvPicPr>
        <p:blipFill>
          <a:blip r:embed="rId2">
            <a:lum contrast="29000"/>
          </a:blip>
          <a:stretch>
            <a:fillRect/>
          </a:stretch>
        </p:blipFill>
        <p:spPr>
          <a:xfrm rot="430233">
            <a:off x="6334855" y="2136864"/>
            <a:ext cx="2637032" cy="228033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5A79B8C6-2FD0-4888-8073-B5483068A71F}" type="slidenum">
              <a:rPr lang="en-US" altLang="ro-RO" sz="1000" smtClean="0">
                <a:solidFill>
                  <a:schemeClr val="tx1"/>
                </a:solidFill>
                <a:latin typeface="Arial Narrow" panose="020B0606020202030204" pitchFamily="34" charset="0"/>
              </a:rPr>
              <a:pPr>
                <a:spcBef>
                  <a:spcPct val="0"/>
                </a:spcBef>
                <a:buClrTx/>
                <a:buSzTx/>
                <a:buFontTx/>
                <a:buNone/>
              </a:pPr>
              <a:t>6</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1507" name="Rectangle 2"/>
          <p:cNvSpPr>
            <a:spLocks noGrp="1" noChangeArrowheads="1"/>
          </p:cNvSpPr>
          <p:nvPr>
            <p:ph type="title"/>
          </p:nvPr>
        </p:nvSpPr>
        <p:spPr/>
        <p:txBody>
          <a:bodyPr/>
          <a:lstStyle/>
          <a:p>
            <a:pPr eaLnBrk="1" hangingPunct="1"/>
            <a:r>
              <a:rPr lang="ro-RO" altLang="ro-RO" smtClean="0"/>
              <a:t>Rezumat (IV)</a:t>
            </a:r>
            <a:endParaRPr lang="en-US" altLang="ro-RO" smtClean="0"/>
          </a:p>
        </p:txBody>
      </p:sp>
      <p:sp>
        <p:nvSpPr>
          <p:cNvPr id="21508" name="Rectangle 3"/>
          <p:cNvSpPr>
            <a:spLocks noGrp="1" noChangeArrowheads="1"/>
          </p:cNvSpPr>
          <p:nvPr>
            <p:ph type="body" sz="half" idx="1"/>
          </p:nvPr>
        </p:nvSpPr>
        <p:spPr>
          <a:xfrm>
            <a:off x="381000" y="1447800"/>
            <a:ext cx="4495800" cy="4953000"/>
          </a:xfrm>
        </p:spPr>
        <p:txBody>
          <a:bodyPr/>
          <a:lstStyle/>
          <a:p>
            <a:pPr algn="just" eaLnBrk="1" hangingPunct="1">
              <a:lnSpc>
                <a:spcPct val="80000"/>
              </a:lnSpc>
            </a:pPr>
            <a:endParaRPr lang="ro-RO" altLang="ro-RO" sz="1400" b="1" dirty="0" smtClean="0">
              <a:latin typeface="Trebuchet MS" panose="020B0603020202020204" pitchFamily="34" charset="0"/>
            </a:endParaRPr>
          </a:p>
          <a:p>
            <a:pPr algn="just" eaLnBrk="1" hangingPunct="1">
              <a:lnSpc>
                <a:spcPct val="80000"/>
              </a:lnSpc>
            </a:pPr>
            <a:endParaRPr lang="ro-RO" altLang="ro-RO" sz="1400" b="1" dirty="0" smtClean="0">
              <a:latin typeface="Trebuchet MS" panose="020B0603020202020204" pitchFamily="34" charset="0"/>
            </a:endParaRPr>
          </a:p>
          <a:p>
            <a:pPr algn="just" eaLnBrk="1" hangingPunct="1">
              <a:lnSpc>
                <a:spcPct val="80000"/>
              </a:lnSpc>
            </a:pPr>
            <a:endParaRPr lang="ro-RO" altLang="ro-RO" sz="1400" b="1" dirty="0" smtClean="0">
              <a:latin typeface="Trebuchet MS" panose="020B0603020202020204" pitchFamily="34" charset="0"/>
            </a:endParaRPr>
          </a:p>
          <a:p>
            <a:pPr algn="just" eaLnBrk="1" hangingPunct="1">
              <a:lnSpc>
                <a:spcPct val="80000"/>
              </a:lnSpc>
            </a:pPr>
            <a:r>
              <a:rPr lang="ro-RO" altLang="ro-RO" sz="1400" b="1" dirty="0" smtClean="0">
                <a:latin typeface="Trebuchet MS" panose="020B0603020202020204" pitchFamily="34" charset="0"/>
              </a:rPr>
              <a:t>Populația investigată</a:t>
            </a:r>
          </a:p>
          <a:p>
            <a:pPr lvl="1" algn="just" eaLnBrk="1" hangingPunct="1">
              <a:lnSpc>
                <a:spcPct val="80000"/>
              </a:lnSpc>
            </a:pPr>
            <a:r>
              <a:rPr lang="ro-RO" altLang="ro-RO" sz="1200" dirty="0" smtClean="0"/>
              <a:t>adolescenți, tineri, adulți și seniori, </a:t>
            </a:r>
            <a:r>
              <a:rPr lang="ro-RO" altLang="ro-RO" sz="1200" b="1" dirty="0" smtClean="0">
                <a:solidFill>
                  <a:srgbClr val="FF0000"/>
                </a:solidFill>
              </a:rPr>
              <a:t>de la 18 ani la vârsta de 75 de ani</a:t>
            </a:r>
            <a:r>
              <a:rPr lang="ro-RO" altLang="ro-RO" sz="1200" b="1" dirty="0" smtClean="0"/>
              <a:t>, </a:t>
            </a:r>
            <a:r>
              <a:rPr lang="ro-RO" altLang="ro-RO" sz="1200" dirty="0" smtClean="0"/>
              <a:t>pe un eșantion de </a:t>
            </a:r>
            <a:r>
              <a:rPr lang="ro-RO" altLang="ro-RO" sz="1200" b="1" dirty="0" smtClean="0">
                <a:solidFill>
                  <a:srgbClr val="FF0000"/>
                </a:solidFill>
              </a:rPr>
              <a:t>2300 de persoane</a:t>
            </a:r>
          </a:p>
          <a:p>
            <a:pPr lvl="1" algn="just" eaLnBrk="1" hangingPunct="1">
              <a:lnSpc>
                <a:spcPct val="80000"/>
              </a:lnSpc>
              <a:buFont typeface="Wingdings 2" panose="05020102010507070707" pitchFamily="18" charset="2"/>
              <a:buNone/>
            </a:pPr>
            <a:endParaRPr lang="ro-RO" altLang="ro-RO" sz="1200" dirty="0" smtClean="0"/>
          </a:p>
          <a:p>
            <a:pPr algn="just" eaLnBrk="1" hangingPunct="1">
              <a:lnSpc>
                <a:spcPct val="80000"/>
              </a:lnSpc>
            </a:pPr>
            <a:r>
              <a:rPr lang="ro-RO" altLang="ro-RO" sz="1400" b="1" dirty="0" smtClean="0">
                <a:latin typeface="Trebuchet MS" panose="020B0603020202020204" pitchFamily="34" charset="0"/>
              </a:rPr>
              <a:t>Numărul și caracteristicile itemilor</a:t>
            </a:r>
          </a:p>
          <a:p>
            <a:pPr lvl="1" algn="just" eaLnBrk="1" hangingPunct="1">
              <a:lnSpc>
                <a:spcPct val="80000"/>
              </a:lnSpc>
            </a:pPr>
            <a:r>
              <a:rPr lang="ro-RO" altLang="ro-RO" sz="1200" dirty="0" smtClean="0">
                <a:solidFill>
                  <a:srgbClr val="FF0000"/>
                </a:solidFill>
              </a:rPr>
              <a:t>32 de itemi verbali</a:t>
            </a:r>
            <a:r>
              <a:rPr lang="ro-RO" altLang="ro-RO" sz="1200" dirty="0" smtClean="0"/>
              <a:t>, corespunzând celor 16 arii evaluate, în termenii importanței și satisfacției</a:t>
            </a:r>
          </a:p>
          <a:p>
            <a:pPr lvl="1" algn="just" eaLnBrk="1" hangingPunct="1">
              <a:lnSpc>
                <a:spcPct val="80000"/>
              </a:lnSpc>
            </a:pPr>
            <a:r>
              <a:rPr lang="ro-RO" altLang="ro-RO" sz="1200" dirty="0" smtClean="0"/>
              <a:t>răspunsurile sunt redate pe o scală de interval cu trei trepte pentru Importanță, și de șapte trepte pentru Satisfacție</a:t>
            </a:r>
            <a:endParaRPr lang="ro-RO" altLang="ro-RO" sz="1000" dirty="0" smtClean="0"/>
          </a:p>
          <a:p>
            <a:pPr lvl="1" algn="just" eaLnBrk="1" hangingPunct="1">
              <a:lnSpc>
                <a:spcPct val="80000"/>
              </a:lnSpc>
            </a:pPr>
            <a:endParaRPr lang="ro-RO" altLang="ro-RO" sz="1200" dirty="0" smtClean="0"/>
          </a:p>
          <a:p>
            <a:pPr algn="just" eaLnBrk="1" hangingPunct="1">
              <a:lnSpc>
                <a:spcPct val="80000"/>
              </a:lnSpc>
            </a:pPr>
            <a:r>
              <a:rPr lang="ro-RO" altLang="ro-RO" sz="1400" b="1" dirty="0" smtClean="0">
                <a:latin typeface="Trebuchet MS" panose="020B0603020202020204" pitchFamily="34" charset="0"/>
              </a:rPr>
              <a:t>Durata de administrare și tipul acesteia</a:t>
            </a:r>
          </a:p>
          <a:p>
            <a:pPr lvl="1" algn="just" eaLnBrk="1" hangingPunct="1">
              <a:lnSpc>
                <a:spcPct val="80000"/>
              </a:lnSpc>
            </a:pPr>
            <a:r>
              <a:rPr lang="ro-RO" altLang="ro-RO" sz="1200" dirty="0" smtClean="0"/>
              <a:t>timpul mediu de administrare este estimat </a:t>
            </a:r>
            <a:r>
              <a:rPr lang="ro-RO" altLang="ro-RO" sz="1200" dirty="0" smtClean="0">
                <a:solidFill>
                  <a:srgbClr val="FF0000"/>
                </a:solidFill>
              </a:rPr>
              <a:t>la 5 minute</a:t>
            </a:r>
            <a:endParaRPr lang="ro-RO" altLang="ro-RO" sz="1000" dirty="0" smtClean="0">
              <a:solidFill>
                <a:srgbClr val="FF0000"/>
              </a:solidFill>
            </a:endParaRPr>
          </a:p>
          <a:p>
            <a:pPr lvl="1" algn="just" eaLnBrk="1" hangingPunct="1">
              <a:lnSpc>
                <a:spcPct val="80000"/>
              </a:lnSpc>
            </a:pPr>
            <a:r>
              <a:rPr lang="ro-RO" altLang="ro-RO" sz="1200" dirty="0" smtClean="0"/>
              <a:t>poate fi administrat atât în individual, cât </a:t>
            </a:r>
            <a:r>
              <a:rPr lang="ro-RO" altLang="ro-RO" sz="1200" dirty="0" err="1" smtClean="0"/>
              <a:t>şi</a:t>
            </a:r>
            <a:r>
              <a:rPr lang="ro-RO" altLang="ro-RO" sz="1200" dirty="0" smtClean="0"/>
              <a:t> în grup, personal sau la </a:t>
            </a:r>
            <a:r>
              <a:rPr lang="ro-RO" altLang="ro-RO" sz="1200" dirty="0" err="1" smtClean="0"/>
              <a:t>distanţă</a:t>
            </a:r>
            <a:r>
              <a:rPr lang="ro-RO" altLang="ro-RO" sz="1200" dirty="0" smtClean="0"/>
              <a:t> </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57400"/>
            <a:ext cx="21717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7586E01F-6848-4451-BEAD-FB906518F87F}" type="slidenum">
              <a:rPr lang="en-US" altLang="ro-RO" sz="1000" smtClean="0">
                <a:solidFill>
                  <a:schemeClr val="tx1"/>
                </a:solidFill>
                <a:latin typeface="Arial Narrow" panose="020B0606020202030204" pitchFamily="34" charset="0"/>
              </a:rPr>
              <a:pPr>
                <a:spcBef>
                  <a:spcPct val="0"/>
                </a:spcBef>
                <a:buClrTx/>
                <a:buSzTx/>
                <a:buFontTx/>
                <a:buNone/>
              </a:pPr>
              <a:t>7</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2531" name="Rectangle 2"/>
          <p:cNvSpPr>
            <a:spLocks noGrp="1" noChangeArrowheads="1"/>
          </p:cNvSpPr>
          <p:nvPr>
            <p:ph type="title"/>
          </p:nvPr>
        </p:nvSpPr>
        <p:spPr/>
        <p:txBody>
          <a:bodyPr/>
          <a:lstStyle/>
          <a:p>
            <a:pPr eaLnBrk="1" hangingPunct="1"/>
            <a:r>
              <a:rPr lang="ro-RO" altLang="ro-RO" smtClean="0"/>
              <a:t>Rezumat (IV)</a:t>
            </a:r>
            <a:endParaRPr lang="en-US" altLang="ro-RO"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28775"/>
            <a:ext cx="6296025"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1"/>
          <p:cNvSpPr txBox="1">
            <a:spLocks noChangeArrowheads="1"/>
          </p:cNvSpPr>
          <p:nvPr/>
        </p:nvSpPr>
        <p:spPr bwMode="auto">
          <a:xfrm>
            <a:off x="2819400" y="1300163"/>
            <a:ext cx="5921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lgn="ctr" eaLnBrk="1" hangingPunct="1">
              <a:spcBef>
                <a:spcPct val="0"/>
              </a:spcBef>
              <a:buClrTx/>
              <a:buSzTx/>
              <a:buFontTx/>
              <a:buNone/>
            </a:pPr>
            <a:r>
              <a:rPr lang="ro-RO" altLang="ro-RO" sz="1800" b="1">
                <a:solidFill>
                  <a:schemeClr val="tx1"/>
                </a:solidFill>
                <a:latin typeface="Trebuchet MS" panose="020B0603020202020204" pitchFamily="34" charset="0"/>
              </a:rPr>
              <a:t>Modelul calității vieții, al satisfacției și stării de bine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90D73833-6162-4E29-B179-53935BA93BEC}" type="slidenum">
              <a:rPr lang="en-US" altLang="ro-RO" sz="1000" smtClean="0">
                <a:solidFill>
                  <a:schemeClr val="tx1"/>
                </a:solidFill>
                <a:latin typeface="Arial Narrow" panose="020B0606020202030204" pitchFamily="34" charset="0"/>
              </a:rPr>
              <a:pPr>
                <a:spcBef>
                  <a:spcPct val="0"/>
                </a:spcBef>
                <a:buClrTx/>
                <a:buSzTx/>
                <a:buFontTx/>
                <a:buNone/>
              </a:pPr>
              <a:t>8</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3555" name="Rectangle 2"/>
          <p:cNvSpPr>
            <a:spLocks noGrp="1" noChangeArrowheads="1"/>
          </p:cNvSpPr>
          <p:nvPr>
            <p:ph type="title"/>
          </p:nvPr>
        </p:nvSpPr>
        <p:spPr/>
        <p:txBody>
          <a:bodyPr/>
          <a:lstStyle/>
          <a:p>
            <a:pPr eaLnBrk="1" hangingPunct="1"/>
            <a:r>
              <a:rPr lang="ro-RO" altLang="ro-RO" smtClean="0"/>
              <a:t>Rezumat (V)</a:t>
            </a:r>
            <a:endParaRPr lang="en-US" altLang="ro-RO" smtClean="0"/>
          </a:p>
        </p:txBody>
      </p:sp>
      <p:sp>
        <p:nvSpPr>
          <p:cNvPr id="20485" name="TextBox 1"/>
          <p:cNvSpPr txBox="1">
            <a:spLocks noChangeArrowheads="1"/>
          </p:cNvSpPr>
          <p:nvPr/>
        </p:nvSpPr>
        <p:spPr bwMode="auto">
          <a:xfrm>
            <a:off x="304800" y="1624013"/>
            <a:ext cx="5943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marL="285750" indent="-285750" algn="just" eaLnBrk="1" hangingPunct="1">
              <a:buFont typeface="Arial" pitchFamily="34" charset="0"/>
              <a:buChar char="•"/>
              <a:defRPr/>
            </a:pPr>
            <a:r>
              <a:rPr lang="ro-RO" sz="1600" b="1" dirty="0"/>
              <a:t>Evaluare</a:t>
            </a:r>
            <a:r>
              <a:rPr lang="ro-RO" sz="1600" b="1" dirty="0"/>
              <a:t> a rezultatelor tratamentelor</a:t>
            </a:r>
          </a:p>
          <a:p>
            <a:pPr marL="1028700" lvl="1" algn="just" eaLnBrk="1" hangingPunct="1">
              <a:buFont typeface="Arial" pitchFamily="34" charset="0"/>
              <a:buChar char="•"/>
              <a:defRPr/>
            </a:pPr>
            <a:r>
              <a:rPr lang="vi-VN" sz="1200" dirty="0" smtClean="0"/>
              <a:t>inventarul ar putea</a:t>
            </a:r>
            <a:r>
              <a:rPr lang="ro-RO" sz="1200" dirty="0" smtClean="0"/>
              <a:t> </a:t>
            </a:r>
            <a:r>
              <a:rPr lang="vi-VN" sz="1200" dirty="0" smtClean="0"/>
              <a:t>fi utilizat pentru evaluarea eficacității</a:t>
            </a:r>
            <a:r>
              <a:rPr lang="ro-RO" sz="1200" dirty="0" smtClean="0"/>
              <a:t> </a:t>
            </a:r>
            <a:r>
              <a:rPr lang="vi-VN" sz="1200" dirty="0" smtClean="0"/>
              <a:t>tratamentelor psihologice și medicale în</a:t>
            </a:r>
            <a:r>
              <a:rPr lang="ro-RO" sz="1200" dirty="0" smtClean="0"/>
              <a:t> </a:t>
            </a:r>
            <a:r>
              <a:rPr lang="vi-VN" sz="1200" dirty="0" smtClean="0"/>
              <a:t>practic toate cazurile de tulburări fizice sau</a:t>
            </a:r>
            <a:r>
              <a:rPr lang="ro-RO" sz="1200" dirty="0" smtClean="0"/>
              <a:t> </a:t>
            </a:r>
            <a:r>
              <a:rPr lang="vi-VN" sz="1200" dirty="0" smtClean="0"/>
              <a:t>psihice, indiferent de perspectiva teoretică</a:t>
            </a:r>
            <a:r>
              <a:rPr lang="ro-RO" sz="1200" dirty="0" smtClean="0"/>
              <a:t> </a:t>
            </a:r>
            <a:r>
              <a:rPr lang="vi-VN" sz="1200" dirty="0" smtClean="0"/>
              <a:t>a afecțiunii respective.</a:t>
            </a:r>
            <a:endParaRPr lang="ro-RO" sz="1200" dirty="0" smtClean="0"/>
          </a:p>
          <a:p>
            <a:pPr marL="1028700" lvl="1" algn="just" eaLnBrk="1" hangingPunct="1">
              <a:buFont typeface="Arial" pitchFamily="34" charset="0"/>
              <a:buChar char="•"/>
              <a:defRPr/>
            </a:pPr>
            <a:endParaRPr lang="ro-RO" sz="1200" dirty="0" smtClean="0"/>
          </a:p>
          <a:p>
            <a:pPr marL="285750" algn="just" eaLnBrk="1" hangingPunct="1">
              <a:buFont typeface="Arial" pitchFamily="34" charset="0"/>
              <a:buChar char="•"/>
              <a:defRPr/>
            </a:pPr>
            <a:r>
              <a:rPr lang="ro-RO" sz="1600" b="1" dirty="0" smtClean="0"/>
              <a:t> P</a:t>
            </a:r>
            <a:r>
              <a:rPr lang="it-IT" sz="1600" b="1" dirty="0"/>
              <a:t>lanificarea</a:t>
            </a:r>
            <a:r>
              <a:rPr lang="ro-RO" sz="1600" b="1" dirty="0"/>
              <a:t> </a:t>
            </a:r>
            <a:r>
              <a:rPr lang="it-IT" sz="1600" b="1" dirty="0"/>
              <a:t>tratamentului</a:t>
            </a:r>
            <a:endParaRPr lang="ro-RO" sz="1600" b="1" dirty="0"/>
          </a:p>
          <a:p>
            <a:pPr marL="1028700" lvl="1" algn="just" eaLnBrk="1" hangingPunct="1">
              <a:buFont typeface="Arial" pitchFamily="34" charset="0"/>
              <a:buChar char="•"/>
              <a:defRPr/>
            </a:pPr>
            <a:r>
              <a:rPr lang="vi-VN" sz="1200" dirty="0" smtClean="0"/>
              <a:t>verifică</a:t>
            </a:r>
            <a:r>
              <a:rPr lang="ro-RO" sz="1200" dirty="0" smtClean="0"/>
              <a:t> </a:t>
            </a:r>
            <a:r>
              <a:rPr lang="vi-VN" sz="1200" dirty="0" smtClean="0"/>
              <a:t>gradul de reușită a tehnicilor specifice</a:t>
            </a:r>
            <a:r>
              <a:rPr lang="ro-RO" sz="1200" dirty="0" smtClean="0"/>
              <a:t> </a:t>
            </a:r>
            <a:r>
              <a:rPr lang="vi-VN" sz="1200" dirty="0" smtClean="0"/>
              <a:t>de tratament, care au fost dezvoltate prin</a:t>
            </a:r>
            <a:r>
              <a:rPr lang="ro-RO" sz="1200" dirty="0" smtClean="0"/>
              <a:t> </a:t>
            </a:r>
            <a:r>
              <a:rPr lang="vi-VN" sz="1200" dirty="0" smtClean="0"/>
              <a:t>exemple clinice și care vizează fiecare</a:t>
            </a:r>
            <a:r>
              <a:rPr lang="ro-RO" sz="1200" dirty="0" smtClean="0"/>
              <a:t> </a:t>
            </a:r>
            <a:r>
              <a:rPr lang="vi-VN" sz="1200" dirty="0" smtClean="0"/>
              <a:t>dintre ariile inventariate de instrument</a:t>
            </a:r>
            <a:endParaRPr lang="ro-RO" sz="1200" dirty="0" smtClean="0"/>
          </a:p>
          <a:p>
            <a:pPr marL="1028700" lvl="1" algn="just" eaLnBrk="1" hangingPunct="1">
              <a:buFont typeface="Arial" pitchFamily="34" charset="0"/>
              <a:buChar char="•"/>
              <a:defRPr/>
            </a:pPr>
            <a:r>
              <a:rPr lang="vi-VN" sz="1200" dirty="0" smtClean="0"/>
              <a:t>oferă un scor al Calității globale a</a:t>
            </a:r>
            <a:r>
              <a:rPr lang="ro-RO" sz="1200" dirty="0" smtClean="0"/>
              <a:t> </a:t>
            </a:r>
            <a:r>
              <a:rPr lang="vi-VN" sz="1200" dirty="0" smtClean="0"/>
              <a:t>vieții și un Profil al Satisfacţiei ponderate,</a:t>
            </a:r>
            <a:r>
              <a:rPr lang="ro-RO" sz="1200" dirty="0" smtClean="0"/>
              <a:t> </a:t>
            </a:r>
            <a:r>
              <a:rPr lang="vi-VN" sz="1200" dirty="0" smtClean="0"/>
              <a:t>care reprezintă o imagine de ansamblu a</a:t>
            </a:r>
            <a:r>
              <a:rPr lang="ro-RO" sz="1200" dirty="0" smtClean="0"/>
              <a:t> </a:t>
            </a:r>
            <a:r>
              <a:rPr lang="vi-VN" sz="1200" dirty="0" smtClean="0"/>
              <a:t>dificultăților și a punctelor foarte specifice</a:t>
            </a:r>
            <a:r>
              <a:rPr lang="ro-RO" sz="1200" dirty="0" smtClean="0"/>
              <a:t> </a:t>
            </a:r>
            <a:r>
              <a:rPr lang="vi-VN" sz="1200" dirty="0" smtClean="0"/>
              <a:t>ale persoanei</a:t>
            </a:r>
            <a:endParaRPr lang="ro-RO" sz="1200" dirty="0" smtClean="0"/>
          </a:p>
          <a:p>
            <a:pPr marL="1028700" lvl="1" algn="just" eaLnBrk="1" hangingPunct="1">
              <a:buFont typeface="Arial" pitchFamily="34" charset="0"/>
              <a:buChar char="•"/>
              <a:defRPr/>
            </a:pPr>
            <a:endParaRPr lang="ro-RO" sz="1200" dirty="0" smtClean="0"/>
          </a:p>
          <a:p>
            <a:pPr marL="285750" algn="just" eaLnBrk="1" hangingPunct="1">
              <a:buFont typeface="Arial" pitchFamily="34" charset="0"/>
              <a:buChar char="•"/>
              <a:defRPr/>
            </a:pPr>
            <a:r>
              <a:rPr lang="ro-RO" sz="1600" b="1" dirty="0" smtClean="0"/>
              <a:t>S</a:t>
            </a:r>
            <a:r>
              <a:rPr lang="vi-VN" sz="1600" b="1" dirty="0" smtClean="0"/>
              <a:t>creening pentru identificarea</a:t>
            </a:r>
            <a:r>
              <a:rPr lang="ro-RO" sz="1600" b="1" dirty="0" smtClean="0"/>
              <a:t> </a:t>
            </a:r>
            <a:r>
              <a:rPr lang="vi-VN" sz="1600" b="1" dirty="0" smtClean="0"/>
              <a:t>persoanelor cu risc ridicat de</a:t>
            </a:r>
            <a:r>
              <a:rPr lang="ro-RO" sz="1600" b="1" dirty="0" smtClean="0"/>
              <a:t> </a:t>
            </a:r>
            <a:r>
              <a:rPr lang="vi-VN" sz="1600" b="1" dirty="0" smtClean="0"/>
              <a:t>îmbolnăvire</a:t>
            </a:r>
            <a:endParaRPr lang="ro-RO" sz="1600" b="1" dirty="0" smtClean="0"/>
          </a:p>
          <a:p>
            <a:pPr marL="1028700" lvl="1" algn="just" eaLnBrk="1" hangingPunct="1">
              <a:buFont typeface="Arial" pitchFamily="34" charset="0"/>
              <a:buChar char="•"/>
              <a:defRPr/>
            </a:pPr>
            <a:r>
              <a:rPr lang="vi-VN" sz="1200" dirty="0" smtClean="0">
                <a:solidFill>
                  <a:srgbClr val="FF0000"/>
                </a:solidFill>
              </a:rPr>
              <a:t>Lewinsohn et al. (1991)</a:t>
            </a:r>
            <a:r>
              <a:rPr lang="ro-RO" sz="1200" dirty="0" smtClean="0"/>
              <a:t>: </a:t>
            </a:r>
            <a:r>
              <a:rPr lang="vi-VN" sz="1200" dirty="0" smtClean="0"/>
              <a:t>un nivel</a:t>
            </a:r>
            <a:r>
              <a:rPr lang="ro-RO" sz="1200" dirty="0" smtClean="0"/>
              <a:t> </a:t>
            </a:r>
            <a:r>
              <a:rPr lang="vi-VN" sz="1200" dirty="0" smtClean="0"/>
              <a:t>scăzut al satisfacției cu viața a precedat</a:t>
            </a:r>
            <a:r>
              <a:rPr lang="ro-RO" sz="1200" dirty="0" smtClean="0"/>
              <a:t> </a:t>
            </a:r>
            <a:r>
              <a:rPr lang="vi-VN" sz="1200" dirty="0" smtClean="0"/>
              <a:t>sau a „prezis” episoade de depresie clinică</a:t>
            </a:r>
            <a:r>
              <a:rPr lang="ro-RO" sz="1200" dirty="0" smtClean="0"/>
              <a:t> </a:t>
            </a:r>
            <a:r>
              <a:rPr lang="vi-VN" sz="1200" dirty="0" smtClean="0"/>
              <a:t>în rândul voluntarilor dintr-un eșantion</a:t>
            </a:r>
            <a:r>
              <a:rPr lang="ro-RO" sz="1200" dirty="0" smtClean="0"/>
              <a:t> </a:t>
            </a:r>
            <a:r>
              <a:rPr lang="vi-VN" sz="1200" dirty="0" smtClean="0"/>
              <a:t>non-clinic din comunitate</a:t>
            </a:r>
            <a:endParaRPr lang="ro-RO" sz="1200" dirty="0" smtClean="0"/>
          </a:p>
          <a:p>
            <a:pPr marL="1028700" lvl="1" algn="just" eaLnBrk="1" hangingPunct="1">
              <a:buFont typeface="Arial" pitchFamily="34" charset="0"/>
              <a:buChar char="•"/>
              <a:defRPr/>
            </a:pPr>
            <a:r>
              <a:rPr lang="ro-RO" sz="1200" dirty="0" smtClean="0">
                <a:solidFill>
                  <a:srgbClr val="FF0000"/>
                </a:solidFill>
              </a:rPr>
              <a:t>G</a:t>
            </a:r>
            <a:r>
              <a:rPr lang="vi-VN" sz="1200" dirty="0" smtClean="0">
                <a:solidFill>
                  <a:srgbClr val="FF0000"/>
                </a:solidFill>
              </a:rPr>
              <a:t>onzales</a:t>
            </a:r>
            <a:r>
              <a:rPr lang="ro-RO" sz="1200" dirty="0" smtClean="0">
                <a:solidFill>
                  <a:srgbClr val="FF0000"/>
                </a:solidFill>
              </a:rPr>
              <a:t> </a:t>
            </a:r>
            <a:r>
              <a:rPr lang="vi-VN" sz="1200" dirty="0" smtClean="0">
                <a:solidFill>
                  <a:srgbClr val="FF0000"/>
                </a:solidFill>
              </a:rPr>
              <a:t>et al. (1985)</a:t>
            </a:r>
            <a:r>
              <a:rPr lang="ro-RO" sz="1200" dirty="0" smtClean="0"/>
              <a:t>: </a:t>
            </a:r>
            <a:r>
              <a:rPr lang="vi-VN" sz="1200" dirty="0" smtClean="0"/>
              <a:t>insatisfacția cu</a:t>
            </a:r>
            <a:r>
              <a:rPr lang="ro-RO" sz="1200" dirty="0" smtClean="0"/>
              <a:t> </a:t>
            </a:r>
            <a:r>
              <a:rPr lang="vi-VN" sz="1200" dirty="0" smtClean="0"/>
              <a:t>viața este, de asemenea, un predictor al</a:t>
            </a:r>
            <a:r>
              <a:rPr lang="ro-RO" sz="1200" dirty="0" smtClean="0"/>
              <a:t> </a:t>
            </a:r>
            <a:r>
              <a:rPr lang="vi-VN" sz="1200" dirty="0" smtClean="0"/>
              <a:t>recidivei depresiei</a:t>
            </a:r>
            <a:endParaRPr lang="ro-RO" sz="1200" dirty="0" smtClean="0"/>
          </a:p>
          <a:p>
            <a:pPr marL="1028700" lvl="1" algn="just" eaLnBrk="1" hangingPunct="1">
              <a:buFont typeface="Arial" pitchFamily="34" charset="0"/>
              <a:buChar char="•"/>
              <a:defRPr/>
            </a:pPr>
            <a:r>
              <a:rPr lang="vi-VN" sz="1200" dirty="0" smtClean="0"/>
              <a:t>Calitatea</a:t>
            </a:r>
            <a:r>
              <a:rPr lang="ro-RO" sz="1200" dirty="0" smtClean="0"/>
              <a:t> </a:t>
            </a:r>
            <a:r>
              <a:rPr lang="vi-VN" sz="1200" dirty="0" smtClean="0"/>
              <a:t>scăzută a vieții pare să fie, de asemenea, un</a:t>
            </a:r>
            <a:r>
              <a:rPr lang="ro-RO" sz="1200" dirty="0" smtClean="0"/>
              <a:t> </a:t>
            </a:r>
            <a:r>
              <a:rPr lang="vi-VN" sz="1200" dirty="0" smtClean="0"/>
              <a:t>factor cauzator al problemelor sistemului</a:t>
            </a:r>
            <a:r>
              <a:rPr lang="ro-RO" sz="1200" dirty="0" smtClean="0"/>
              <a:t> </a:t>
            </a:r>
            <a:r>
              <a:rPr lang="vi-VN" sz="1200" dirty="0" smtClean="0"/>
              <a:t>imunitar</a:t>
            </a:r>
            <a:r>
              <a:rPr lang="ro-RO" sz="1200" dirty="0" smtClean="0"/>
              <a:t> și al durerii cronice </a:t>
            </a:r>
            <a:r>
              <a:rPr lang="ro-RO" sz="1200" dirty="0" smtClean="0">
                <a:solidFill>
                  <a:srgbClr val="FF0000"/>
                </a:solidFill>
              </a:rPr>
              <a:t>(Anderson et al., 1994)</a:t>
            </a:r>
            <a:r>
              <a:rPr lang="ro-RO" sz="1200" dirty="0" smtClean="0"/>
              <a:t>; </a:t>
            </a:r>
            <a:r>
              <a:rPr lang="ro-RO" sz="1200" dirty="0" smtClean="0">
                <a:solidFill>
                  <a:srgbClr val="FF0000"/>
                </a:solidFill>
              </a:rPr>
              <a:t>(Dworkin et al., 1992)</a:t>
            </a:r>
          </a:p>
        </p:txBody>
      </p:sp>
      <p:pic>
        <p:nvPicPr>
          <p:cNvPr id="2" name="Picture 1"/>
          <p:cNvPicPr>
            <a:picLocks noChangeAspect="1"/>
          </p:cNvPicPr>
          <p:nvPr/>
        </p:nvPicPr>
        <p:blipFill>
          <a:blip r:embed="rId2"/>
          <a:stretch>
            <a:fillRect/>
          </a:stretch>
        </p:blipFill>
        <p:spPr>
          <a:xfrm>
            <a:off x="6469762" y="2209800"/>
            <a:ext cx="2426145" cy="24574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lvl1pPr>
              <a:spcBef>
                <a:spcPct val="20000"/>
              </a:spcBef>
              <a:buClr>
                <a:schemeClr val="bg2"/>
              </a:buClr>
              <a:buSzPct val="70000"/>
              <a:buFont typeface="Wingdings 2" panose="05020102010507070707" pitchFamily="18" charset="2"/>
              <a:buChar char="8"/>
              <a:defRPr sz="2800">
                <a:solidFill>
                  <a:srgbClr val="292929"/>
                </a:solidFill>
                <a:latin typeface="Arial" panose="020B0604020202020204" pitchFamily="34" charset="0"/>
              </a:defRPr>
            </a:lvl1pPr>
            <a:lvl2pPr marL="742950" indent="-285750">
              <a:spcBef>
                <a:spcPct val="20000"/>
              </a:spcBef>
              <a:buClr>
                <a:schemeClr val="bg2"/>
              </a:buClr>
              <a:buSzPct val="70000"/>
              <a:buFont typeface="Wingdings 2" panose="05020102010507070707" pitchFamily="18" charset="2"/>
              <a:buChar char="8"/>
              <a:defRPr sz="2000">
                <a:solidFill>
                  <a:srgbClr val="292929"/>
                </a:solidFill>
                <a:latin typeface="Trebuchet MS" panose="020B0603020202020204" pitchFamily="34" charset="0"/>
              </a:defRPr>
            </a:lvl2pPr>
            <a:lvl3pPr marL="1143000" indent="-228600">
              <a:spcBef>
                <a:spcPct val="20000"/>
              </a:spcBef>
              <a:buClr>
                <a:schemeClr val="bg2"/>
              </a:buClr>
              <a:buSzPct val="70000"/>
              <a:buFont typeface="Wingdings 2" panose="05020102010507070707" pitchFamily="18" charset="2"/>
              <a:buChar char="8"/>
              <a:defRPr>
                <a:solidFill>
                  <a:srgbClr val="292929"/>
                </a:solidFill>
                <a:latin typeface="Trebuchet MS" panose="020B0603020202020204" pitchFamily="34" charset="0"/>
              </a:defRPr>
            </a:lvl3pPr>
            <a:lvl4pPr marL="1600200" indent="-228600">
              <a:spcBef>
                <a:spcPct val="20000"/>
              </a:spcBef>
              <a:buClr>
                <a:schemeClr val="bg2"/>
              </a:buClr>
              <a:buSzPct val="70000"/>
              <a:buFont typeface="Wingdings 2" panose="05020102010507070707" pitchFamily="18" charset="2"/>
              <a:buChar char="8"/>
              <a:defRPr sz="1600">
                <a:solidFill>
                  <a:srgbClr val="292929"/>
                </a:solidFill>
                <a:latin typeface="Trebuchet MS" panose="020B0603020202020204" pitchFamily="34" charset="0"/>
              </a:defRPr>
            </a:lvl4pPr>
            <a:lvl5pPr marL="2057400" indent="-228600">
              <a:spcBef>
                <a:spcPct val="20000"/>
              </a:spcBef>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Clr>
                <a:schemeClr val="bg2"/>
              </a:buClr>
              <a:buSzPct val="70000"/>
              <a:buFont typeface="Wingdings 2" panose="05020102010507070707" pitchFamily="18" charset="2"/>
              <a:buChar char="8"/>
              <a:defRPr sz="1400">
                <a:solidFill>
                  <a:schemeClr val="tx1"/>
                </a:solidFill>
                <a:latin typeface="Trebuchet MS" panose="020B0603020202020204" pitchFamily="34" charset="0"/>
              </a:defRPr>
            </a:lvl9pPr>
          </a:lstStyle>
          <a:p>
            <a:pPr>
              <a:spcBef>
                <a:spcPct val="0"/>
              </a:spcBef>
              <a:buClrTx/>
              <a:buSzTx/>
              <a:buFontTx/>
              <a:buNone/>
            </a:pPr>
            <a:r>
              <a:rPr lang="en-US" altLang="ro-RO" sz="1000" smtClean="0">
                <a:solidFill>
                  <a:schemeClr val="tx1"/>
                </a:solidFill>
                <a:latin typeface="Arial Narrow" panose="020B0606020202030204" pitchFamily="34" charset="0"/>
              </a:rPr>
              <a:t>Copyright </a:t>
            </a:r>
            <a:r>
              <a:rPr lang="en-US" altLang="ro-RO" sz="1000" smtClean="0">
                <a:solidFill>
                  <a:schemeClr val="tx1"/>
                </a:solidFill>
                <a:latin typeface="Arial Narrow" panose="020B0606020202030204" pitchFamily="34" charset="0"/>
                <a:cs typeface="Arial" panose="020B0604020202020204" pitchFamily="34" charset="0"/>
              </a:rPr>
              <a:t>©</a:t>
            </a:r>
            <a:r>
              <a:rPr lang="ro-RO" altLang="ro-RO" sz="1000" smtClean="0">
                <a:solidFill>
                  <a:schemeClr val="tx1"/>
                </a:solidFill>
                <a:cs typeface="Arial" panose="020B0604020202020204" pitchFamily="34" charset="0"/>
              </a:rPr>
              <a:t> </a:t>
            </a:r>
            <a:r>
              <a:rPr lang="en-US" altLang="ro-RO" sz="1000" smtClean="0">
                <a:solidFill>
                  <a:schemeClr val="tx1"/>
                </a:solidFill>
                <a:latin typeface="Arial Narrow" panose="020B0606020202030204" pitchFamily="34" charset="0"/>
              </a:rPr>
              <a:t>Test</a:t>
            </a:r>
            <a:r>
              <a:rPr lang="ro-RO" altLang="ro-RO" sz="1000" smtClean="0">
                <a:solidFill>
                  <a:schemeClr val="tx1"/>
                </a:solidFill>
                <a:latin typeface="Arial Narrow" panose="020B0606020202030204" pitchFamily="34" charset="0"/>
              </a:rPr>
              <a:t>C</a:t>
            </a:r>
            <a:r>
              <a:rPr lang="en-US" altLang="ro-RO" sz="1000" smtClean="0">
                <a:solidFill>
                  <a:schemeClr val="tx1"/>
                </a:solidFill>
                <a:latin typeface="Arial Narrow" panose="020B0606020202030204" pitchFamily="34" charset="0"/>
              </a:rPr>
              <a:t>entral, 20</a:t>
            </a:r>
            <a:r>
              <a:rPr lang="ro-RO" altLang="ro-RO" sz="1000" smtClean="0">
                <a:solidFill>
                  <a:schemeClr val="tx1"/>
                </a:solidFill>
                <a:latin typeface="Arial Narrow" panose="020B0606020202030204" pitchFamily="34" charset="0"/>
              </a:rPr>
              <a:t>14</a:t>
            </a:r>
            <a:endParaRPr lang="en-US" altLang="ro-RO" sz="1000" smtClean="0">
              <a:solidFill>
                <a:schemeClr val="tx1"/>
              </a:solidFill>
              <a:latin typeface="Arial Narrow" panose="020B0606020202030204" pitchFamily="34" charset="0"/>
            </a:endParaRPr>
          </a:p>
          <a:p>
            <a:pPr>
              <a:spcBef>
                <a:spcPct val="0"/>
              </a:spcBef>
              <a:buClrTx/>
              <a:buSzTx/>
              <a:buFontTx/>
              <a:buNone/>
            </a:pPr>
            <a:fld id="{0E856C73-1D33-4E41-AB90-9AE34393CCD2}" type="slidenum">
              <a:rPr lang="en-US" altLang="ro-RO" sz="1000" smtClean="0">
                <a:solidFill>
                  <a:schemeClr val="tx1"/>
                </a:solidFill>
                <a:latin typeface="Arial Narrow" panose="020B0606020202030204" pitchFamily="34" charset="0"/>
              </a:rPr>
              <a:pPr>
                <a:spcBef>
                  <a:spcPct val="0"/>
                </a:spcBef>
                <a:buClrTx/>
                <a:buSzTx/>
                <a:buFontTx/>
                <a:buNone/>
              </a:pPr>
              <a:t>9</a:t>
            </a:fld>
            <a:endParaRPr lang="en-US" altLang="ro-RO" sz="1000" smtClean="0">
              <a:solidFill>
                <a:schemeClr val="tx1"/>
              </a:solidFill>
              <a:latin typeface="Arial Narrow" panose="020B0606020202030204" pitchFamily="34" charset="0"/>
            </a:endParaRPr>
          </a:p>
          <a:p>
            <a:pPr algn="ctr">
              <a:spcBef>
                <a:spcPct val="0"/>
              </a:spcBef>
              <a:buClrTx/>
              <a:buSzTx/>
              <a:buFontTx/>
              <a:buNone/>
            </a:pPr>
            <a:endParaRPr lang="en-US" altLang="ro-RO" sz="800" smtClean="0">
              <a:solidFill>
                <a:schemeClr val="tx1"/>
              </a:solidFill>
              <a:latin typeface="Tahoma" panose="020B0604030504040204" pitchFamily="34" charset="0"/>
            </a:endParaRPr>
          </a:p>
        </p:txBody>
      </p:sp>
      <p:sp>
        <p:nvSpPr>
          <p:cNvPr id="24579" name="Rectangle 2"/>
          <p:cNvSpPr>
            <a:spLocks noGrp="1" noChangeArrowheads="1"/>
          </p:cNvSpPr>
          <p:nvPr>
            <p:ph type="title"/>
          </p:nvPr>
        </p:nvSpPr>
        <p:spPr/>
        <p:txBody>
          <a:bodyPr/>
          <a:lstStyle/>
          <a:p>
            <a:pPr eaLnBrk="1" hangingPunct="1"/>
            <a:r>
              <a:rPr lang="ro-RO" altLang="ro-RO" smtClean="0"/>
              <a:t>2. Autorii testului (I)</a:t>
            </a:r>
            <a:endParaRPr lang="en-US" altLang="ro-RO" smtClean="0"/>
          </a:p>
        </p:txBody>
      </p:sp>
      <p:sp>
        <p:nvSpPr>
          <p:cNvPr id="24580" name="Rectangle 3"/>
          <p:cNvSpPr>
            <a:spLocks noGrp="1" noChangeArrowheads="1"/>
          </p:cNvSpPr>
          <p:nvPr>
            <p:ph type="body" idx="1"/>
          </p:nvPr>
        </p:nvSpPr>
        <p:spPr>
          <a:xfrm>
            <a:off x="381000" y="1371600"/>
            <a:ext cx="6553200" cy="4953000"/>
          </a:xfrm>
        </p:spPr>
        <p:txBody>
          <a:bodyPr/>
          <a:lstStyle/>
          <a:p>
            <a:pPr algn="just" eaLnBrk="1" hangingPunct="1"/>
            <a:endParaRPr lang="ro-RO" altLang="ro-RO" sz="2000" dirty="0" smtClean="0"/>
          </a:p>
          <a:p>
            <a:pPr eaLnBrk="1" hangingPunct="1"/>
            <a:r>
              <a:rPr lang="en-US" altLang="ro-RO" sz="1800" b="1" dirty="0" smtClean="0">
                <a:latin typeface="Trebuchet MS" panose="020B0603020202020204" pitchFamily="34" charset="0"/>
              </a:rPr>
              <a:t>Michael B. Frisch, Ph.D. </a:t>
            </a:r>
            <a:endParaRPr lang="ro-RO" altLang="ro-RO" sz="1800" b="1" dirty="0" smtClean="0">
              <a:latin typeface="Trebuchet MS" panose="020B0603020202020204" pitchFamily="34" charset="0"/>
            </a:endParaRPr>
          </a:p>
          <a:p>
            <a:pPr eaLnBrk="1" hangingPunct="1"/>
            <a:endParaRPr lang="ro-RO" altLang="ro-RO" sz="1800" b="1" dirty="0" smtClean="0"/>
          </a:p>
          <a:p>
            <a:pPr lvl="1" algn="just" eaLnBrk="1" hangingPunct="1"/>
            <a:r>
              <a:rPr lang="en-US" altLang="ro-RO" sz="1400" dirty="0" smtClean="0"/>
              <a:t>Michael B. Frisch, Ph.D. </a:t>
            </a:r>
            <a:r>
              <a:rPr lang="ro-RO" altLang="ro-RO" sz="1400" dirty="0" smtClean="0"/>
              <a:t>este </a:t>
            </a:r>
            <a:r>
              <a:rPr lang="en-US" altLang="ro-RO" sz="1400" i="1" dirty="0" smtClean="0"/>
              <a:t>Research Fellow</a:t>
            </a:r>
            <a:r>
              <a:rPr lang="ro-RO" altLang="ro-RO" sz="1400" i="1" dirty="0" smtClean="0"/>
              <a:t> </a:t>
            </a:r>
            <a:r>
              <a:rPr lang="ro-RO" altLang="ro-RO" sz="1400" dirty="0" smtClean="0"/>
              <a:t>(Membru de cercetare)</a:t>
            </a:r>
            <a:r>
              <a:rPr lang="en-US" altLang="ro-RO" sz="1400" dirty="0" smtClean="0"/>
              <a:t> </a:t>
            </a:r>
            <a:r>
              <a:rPr lang="ro-RO" altLang="ro-RO" sz="1400" dirty="0" smtClean="0"/>
              <a:t>și</a:t>
            </a:r>
            <a:r>
              <a:rPr lang="en-US" altLang="ro-RO" sz="1400" dirty="0" smtClean="0"/>
              <a:t> </a:t>
            </a:r>
            <a:r>
              <a:rPr lang="en-US" altLang="ro-RO" sz="1400" i="1" dirty="0" smtClean="0"/>
              <a:t>Founding Fellow</a:t>
            </a:r>
            <a:r>
              <a:rPr lang="ro-RO" altLang="ro-RO" sz="1400" i="1" dirty="0" smtClean="0"/>
              <a:t> </a:t>
            </a:r>
            <a:r>
              <a:rPr lang="ro-RO" altLang="ro-RO" sz="1400" dirty="0" smtClean="0"/>
              <a:t>(Membru fondator)</a:t>
            </a:r>
            <a:r>
              <a:rPr lang="en-US" altLang="ro-RO" sz="1400" dirty="0" smtClean="0"/>
              <a:t> </a:t>
            </a:r>
            <a:r>
              <a:rPr lang="ro-RO" altLang="ro-RO" sz="1400" dirty="0" smtClean="0"/>
              <a:t>în cadrul</a:t>
            </a:r>
            <a:r>
              <a:rPr lang="en-US" altLang="ro-RO" sz="1400" dirty="0" smtClean="0"/>
              <a:t> </a:t>
            </a:r>
            <a:r>
              <a:rPr lang="en-US" altLang="ro-RO" sz="1400" i="1" dirty="0" smtClean="0"/>
              <a:t>International Society for Quality of Life Studies </a:t>
            </a:r>
            <a:r>
              <a:rPr lang="ro-RO" altLang="ro-RO" sz="1400" dirty="0" smtClean="0"/>
              <a:t>și respectiv, al</a:t>
            </a:r>
            <a:r>
              <a:rPr lang="en-US" altLang="ro-RO" sz="1400" dirty="0" smtClean="0"/>
              <a:t> </a:t>
            </a:r>
            <a:r>
              <a:rPr lang="en-US" altLang="ro-RO" sz="1400" i="1" dirty="0" smtClean="0"/>
              <a:t>Aaron T. Beck's Academy of Cognitive Therapy</a:t>
            </a:r>
            <a:r>
              <a:rPr lang="en-US" altLang="ro-RO" sz="1400" dirty="0" smtClean="0"/>
              <a:t>. </a:t>
            </a:r>
            <a:endParaRPr lang="ro-RO" altLang="ro-RO" sz="1400" dirty="0" smtClean="0"/>
          </a:p>
          <a:p>
            <a:pPr lvl="1" algn="just" eaLnBrk="1" hangingPunct="1"/>
            <a:r>
              <a:rPr lang="ro-RO" altLang="ro-RO" sz="1400" dirty="0" smtClean="0"/>
              <a:t>El este unul dintre cei mai cunoscuți psihologi care reprezintă curentul psihologiei pozitiviste și autor a abordării </a:t>
            </a:r>
            <a:r>
              <a:rPr lang="en-US" altLang="ro-RO" sz="1400" dirty="0" err="1" smtClean="0"/>
              <a:t>comprehensiv</a:t>
            </a:r>
            <a:r>
              <a:rPr lang="ro-RO" altLang="ro-RO" sz="1400" dirty="0" smtClean="0"/>
              <a:t>e</a:t>
            </a:r>
            <a:r>
              <a:rPr lang="en-US" altLang="ro-RO" sz="1400" dirty="0" smtClean="0"/>
              <a:t>, </a:t>
            </a:r>
            <a:r>
              <a:rPr lang="en-US" altLang="ro-RO" sz="1400" i="1" dirty="0" smtClean="0"/>
              <a:t>evidence-based</a:t>
            </a:r>
            <a:r>
              <a:rPr lang="en-US" altLang="ro-RO" sz="1400" dirty="0" smtClean="0"/>
              <a:t> </a:t>
            </a:r>
            <a:r>
              <a:rPr lang="ro-RO" altLang="ro-RO" sz="1400" dirty="0" smtClean="0"/>
              <a:t>denumite </a:t>
            </a:r>
            <a:r>
              <a:rPr lang="en-US" altLang="ro-RO" sz="1400" i="1" dirty="0" smtClean="0"/>
              <a:t>Quality of Life Therapy and Coaching</a:t>
            </a:r>
            <a:r>
              <a:rPr lang="en-US" altLang="ro-RO" sz="1400" dirty="0" smtClean="0"/>
              <a:t> </a:t>
            </a:r>
            <a:r>
              <a:rPr lang="ro-RO" altLang="ro-RO" sz="1400" dirty="0" smtClean="0"/>
              <a:t>sau pe scurt: </a:t>
            </a:r>
            <a:r>
              <a:rPr lang="en-US" altLang="ro-RO" sz="1400" i="1" dirty="0" smtClean="0"/>
              <a:t>QOLTC</a:t>
            </a:r>
            <a:r>
              <a:rPr lang="en-US" altLang="ro-RO" sz="1400" dirty="0" smtClean="0"/>
              <a:t>. </a:t>
            </a:r>
            <a:r>
              <a:rPr lang="ro-RO" altLang="ro-RO" sz="1400" dirty="0" smtClean="0"/>
              <a:t>Este autor al manualului/cărții de </a:t>
            </a:r>
            <a:r>
              <a:rPr lang="ro-RO" altLang="ro-RO" sz="1400" dirty="0" err="1" smtClean="0"/>
              <a:t>coaching</a:t>
            </a:r>
            <a:r>
              <a:rPr lang="ro-RO" altLang="ro-RO" sz="1400" dirty="0" smtClean="0"/>
              <a:t>/terapie</a:t>
            </a:r>
            <a:r>
              <a:rPr lang="en-US" altLang="ro-RO" sz="1400" dirty="0" smtClean="0"/>
              <a:t> </a:t>
            </a:r>
            <a:r>
              <a:rPr lang="en-US" altLang="ro-RO" sz="1400" i="1" dirty="0" smtClean="0"/>
              <a:t>Quality of Life Therapy</a:t>
            </a:r>
            <a:r>
              <a:rPr lang="en-US" altLang="ro-RO" sz="1400" dirty="0" smtClean="0"/>
              <a:t>, </a:t>
            </a:r>
            <a:r>
              <a:rPr lang="ro-RO" altLang="ro-RO" sz="1400" dirty="0" smtClean="0"/>
              <a:t>și</a:t>
            </a:r>
            <a:r>
              <a:rPr lang="en-US" altLang="ro-RO" sz="1400" dirty="0" smtClean="0"/>
              <a:t> co-</a:t>
            </a:r>
            <a:r>
              <a:rPr lang="en-US" altLang="ro-RO" sz="1400" dirty="0" err="1" smtClean="0"/>
              <a:t>autor</a:t>
            </a:r>
            <a:r>
              <a:rPr lang="en-US" altLang="ro-RO" sz="1400" dirty="0" smtClean="0"/>
              <a:t> </a:t>
            </a:r>
            <a:r>
              <a:rPr lang="ro-RO" altLang="ro-RO" sz="1400" dirty="0" smtClean="0"/>
              <a:t>al cărții/manualului </a:t>
            </a:r>
            <a:r>
              <a:rPr lang="en-US" altLang="ro-RO" sz="1400" dirty="0" smtClean="0"/>
              <a:t>QOLTC </a:t>
            </a:r>
            <a:r>
              <a:rPr lang="ro-RO" altLang="ro-RO" sz="1400" dirty="0" smtClean="0"/>
              <a:t>adresat </a:t>
            </a:r>
            <a:r>
              <a:rPr lang="en-US" altLang="ro-RO" sz="1400" dirty="0" err="1" smtClean="0"/>
              <a:t>clien</a:t>
            </a:r>
            <a:r>
              <a:rPr lang="ro-RO" altLang="ro-RO" sz="1400" dirty="0" err="1" smtClean="0"/>
              <a:t>ților</a:t>
            </a:r>
            <a:r>
              <a:rPr lang="ro-RO" altLang="ro-RO" sz="1400" dirty="0" smtClean="0"/>
              <a:t> intitulată</a:t>
            </a:r>
            <a:r>
              <a:rPr lang="en-US" altLang="ro-RO" sz="1400" dirty="0" smtClean="0"/>
              <a:t>, </a:t>
            </a:r>
            <a:r>
              <a:rPr lang="en-US" altLang="ro-RO" sz="1400" i="1" dirty="0" smtClean="0"/>
              <a:t>Creating Your Best Life: The Ultimate Life List Guide</a:t>
            </a:r>
            <a:r>
              <a:rPr lang="en-US" altLang="ro-RO" sz="1400" dirty="0" smtClean="0"/>
              <a:t> (</a:t>
            </a:r>
            <a:r>
              <a:rPr lang="ro-RO" altLang="ro-RO" sz="1400" dirty="0" smtClean="0"/>
              <a:t>împreună cu</a:t>
            </a:r>
            <a:r>
              <a:rPr lang="en-US" altLang="ro-RO" sz="1400" dirty="0" smtClean="0"/>
              <a:t> C. Miller). </a:t>
            </a:r>
            <a:endParaRPr lang="ro-RO" altLang="ro-RO" sz="1400" dirty="0" smtClean="0"/>
          </a:p>
          <a:p>
            <a:pPr lvl="1" algn="just" eaLnBrk="1" hangingPunct="1"/>
            <a:r>
              <a:rPr lang="ro-RO" altLang="ro-RO" sz="1400" dirty="0" smtClean="0"/>
              <a:t>Este profesor și fost director al secției de </a:t>
            </a:r>
            <a:r>
              <a:rPr lang="en-US" altLang="ro-RO" sz="1400" dirty="0" smtClean="0"/>
              <a:t>Clinical Training </a:t>
            </a:r>
            <a:r>
              <a:rPr lang="ro-RO" altLang="ro-RO" sz="1400" dirty="0" smtClean="0"/>
              <a:t>din cadrul departamentului de psihologie și </a:t>
            </a:r>
            <a:r>
              <a:rPr lang="ro-RO" altLang="ro-RO" sz="1400" dirty="0" err="1" smtClean="0"/>
              <a:t>neuroștiințe</a:t>
            </a:r>
            <a:r>
              <a:rPr lang="ro-RO" altLang="ro-RO" sz="1400" dirty="0" smtClean="0"/>
              <a:t> al B</a:t>
            </a:r>
            <a:r>
              <a:rPr lang="en-US" altLang="ro-RO" sz="1400" dirty="0" err="1" smtClean="0"/>
              <a:t>aylor</a:t>
            </a:r>
            <a:r>
              <a:rPr lang="en-US" altLang="ro-RO" sz="1400" dirty="0" smtClean="0"/>
              <a:t> University.</a:t>
            </a:r>
            <a:endParaRPr lang="ro-RO" altLang="ro-RO" sz="1400" dirty="0" smtClean="0"/>
          </a:p>
        </p:txBody>
      </p:sp>
      <p:pic>
        <p:nvPicPr>
          <p:cNvPr id="24581" name="Picture 7" descr="Author Nam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057400"/>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stcentral template">
  <a:themeElements>
    <a:clrScheme name="Testcentr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stcentral templat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Testcentr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central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stcentral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stcentral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stcentral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stcentral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stcentral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stcentral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stcentral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stcentral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stcentral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stcentral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26439</TotalTime>
  <Words>7632</Words>
  <Application>Microsoft Office PowerPoint</Application>
  <PresentationFormat>On-screen Show (4:3)</PresentationFormat>
  <Paragraphs>527</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Trebuchet MS</vt:lpstr>
      <vt:lpstr>Arial</vt:lpstr>
      <vt:lpstr>Wingdings 2</vt:lpstr>
      <vt:lpstr>Arial Narrow</vt:lpstr>
      <vt:lpstr>Tahoma</vt:lpstr>
      <vt:lpstr>Testcentral template</vt:lpstr>
      <vt:lpstr> Quality of Life Inventory  Inventarul Calității Vieții (QOLI)  </vt:lpstr>
      <vt:lpstr>Cuprins:</vt:lpstr>
      <vt:lpstr>1. Rezumat (I)</vt:lpstr>
      <vt:lpstr>Rezumat (II)</vt:lpstr>
      <vt:lpstr>Rezumat (III)</vt:lpstr>
      <vt:lpstr>Rezumat (IV)</vt:lpstr>
      <vt:lpstr>Rezumat (IV)</vt:lpstr>
      <vt:lpstr>Rezumat (V)</vt:lpstr>
      <vt:lpstr>2. Autorii testului (I)</vt:lpstr>
      <vt:lpstr>3. Scopul și caracteristicile (I)</vt:lpstr>
      <vt:lpstr>Scopul și caracteristicile (II)</vt:lpstr>
      <vt:lpstr>4. Condițiile de utilizare (I)</vt:lpstr>
      <vt:lpstr>Condițiile de utilizare (II)</vt:lpstr>
      <vt:lpstr>Condițiile de utilizare (III)</vt:lpstr>
      <vt:lpstr>Condițiile de utilizare (IV)</vt:lpstr>
      <vt:lpstr>6. Materialele testului (I)</vt:lpstr>
      <vt:lpstr>Materialele testului (II)</vt:lpstr>
      <vt:lpstr>Materialele testului (III)</vt:lpstr>
      <vt:lpstr>7. Modelul teoretic, construirea testului și adaptarea culturală</vt:lpstr>
      <vt:lpstr>Modelul teoretic, construirea testului și adaptarea culturală (II)</vt:lpstr>
      <vt:lpstr>Modelul teoretic, construirea testului și adaptarea culturală (III)</vt:lpstr>
      <vt:lpstr>Modelul teoretic, construirea testului și adaptarea culturală (IV)</vt:lpstr>
      <vt:lpstr>Modelul teoretic, construirea testului și adaptarea culturală (V)</vt:lpstr>
      <vt:lpstr>Modelul teoretic, construirea testului și adaptarea culturală (VI)</vt:lpstr>
      <vt:lpstr>Modelul teoretic, construirea testului și adaptarea culturală (VII)</vt:lpstr>
      <vt:lpstr>Modelul teoretic, construirea testului și adaptarea culturală (VIII)</vt:lpstr>
      <vt:lpstr>8. Indicii psihometrici (I)</vt:lpstr>
      <vt:lpstr>Indicii psihometrici (II)</vt:lpstr>
      <vt:lpstr>Indicii psihometrici (III)</vt:lpstr>
      <vt:lpstr>Indicii psihometrici (IV)</vt:lpstr>
      <vt:lpstr>10. Administrarea, cotarea și interpretarea (I)</vt:lpstr>
      <vt:lpstr>Administrarea, cotarea și interpretarea (II)</vt:lpstr>
      <vt:lpstr>Administrarea, cotarea și interpretarea (III)</vt:lpstr>
      <vt:lpstr>Administrarea, cotarea și interpretarea (IV)</vt:lpstr>
      <vt:lpstr>Administrarea, cotarea și interpretarea (V)</vt:lpstr>
      <vt:lpstr>Administrarea, cotarea și interpretarea (V)</vt:lpstr>
      <vt:lpstr>Administrarea, cotarea și interpretarea (VI)</vt:lpstr>
      <vt:lpstr>Administrarea, cotarea și interpretarea (VII)</vt:lpstr>
      <vt:lpstr>Administrarea, cotarea și interpretarea (VIII)</vt:lpstr>
      <vt:lpstr>9. Etică (I)</vt:lpstr>
      <vt:lpstr>Etică (II)</vt:lpstr>
      <vt:lpstr>10. Bibliografie</vt:lpstr>
      <vt:lpstr>PowerPoint Presentation</vt:lpstr>
    </vt:vector>
  </TitlesOfParts>
  <Company>ddr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STAXI-2 State-Trait Anger Expression Inventory</dc:title>
  <dc:creator>Dragos Iliescu</dc:creator>
  <cp:lastModifiedBy>Camelia Ionescu</cp:lastModifiedBy>
  <cp:revision>2510</cp:revision>
  <dcterms:created xsi:type="dcterms:W3CDTF">2006-04-05T06:51:37Z</dcterms:created>
  <dcterms:modified xsi:type="dcterms:W3CDTF">2015-01-07T10:47:05Z</dcterms:modified>
</cp:coreProperties>
</file>